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0" r:id="rId4"/>
    <p:sldId id="265" r:id="rId5"/>
    <p:sldId id="261" r:id="rId6"/>
    <p:sldId id="266" r:id="rId7"/>
    <p:sldId id="262" r:id="rId8"/>
    <p:sldId id="258" r:id="rId9"/>
    <p:sldId id="267" r:id="rId10"/>
    <p:sldId id="259" r:id="rId11"/>
    <p:sldId id="263" r:id="rId12"/>
    <p:sldId id="268" r:id="rId13"/>
    <p:sldId id="269" r:id="rId14"/>
    <p:sldId id="270" r:id="rId15"/>
    <p:sldId id="272" r:id="rId16"/>
    <p:sldId id="284" r:id="rId17"/>
    <p:sldId id="273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64" r:id="rId27"/>
    <p:sldId id="274" r:id="rId28"/>
    <p:sldId id="28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17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026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77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32789" y="1723199"/>
            <a:ext cx="10515601" cy="738649"/>
          </a:xfrm>
          <a:prstGeom prst="rect">
            <a:avLst/>
          </a:prstGeom>
        </p:spPr>
        <p:txBody>
          <a:bodyPr anchor="t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17" name="Rectangle 5"/>
          <p:cNvSpPr/>
          <p:nvPr/>
        </p:nvSpPr>
        <p:spPr>
          <a:xfrm>
            <a:off x="0" y="112080"/>
            <a:ext cx="12192000" cy="433517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18" name="Rectangle 5"/>
          <p:cNvSpPr/>
          <p:nvPr/>
        </p:nvSpPr>
        <p:spPr>
          <a:xfrm>
            <a:off x="0" y="6410742"/>
            <a:ext cx="12192000" cy="433516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pic>
        <p:nvPicPr>
          <p:cNvPr id="19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232" y="4817052"/>
            <a:ext cx="1177268" cy="1466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8" y="5993079"/>
            <a:ext cx="3247537" cy="29034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42739" y="3473748"/>
            <a:ext cx="4527551" cy="13900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0"/>
              </a:spcBef>
              <a:buSzTx/>
              <a:buFontTx/>
              <a:buNone/>
              <a:defRPr sz="1600"/>
            </a:lvl1pPr>
            <a:lvl2pPr marL="609600" indent="-152400" algn="ctr">
              <a:spcBef>
                <a:spcPts val="1000"/>
              </a:spcBef>
              <a:buFontTx/>
              <a:defRPr sz="1600"/>
            </a:lvl2pPr>
            <a:lvl3pPr marL="1097280" indent="-182880" algn="ctr">
              <a:spcBef>
                <a:spcPts val="1000"/>
              </a:spcBef>
              <a:buFontTx/>
              <a:defRPr sz="1600"/>
            </a:lvl3pPr>
            <a:lvl4pPr marL="1574800" indent="-203200" algn="ctr">
              <a:spcBef>
                <a:spcPts val="1000"/>
              </a:spcBef>
              <a:buFontTx/>
              <a:defRPr sz="1600"/>
            </a:lvl4pPr>
            <a:lvl5pPr marL="2032000" indent="-203200" algn="ctr">
              <a:spcBef>
                <a:spcPts val="1000"/>
              </a:spcBef>
              <a:buFontTx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Rectangle 11"/>
          <p:cNvSpPr/>
          <p:nvPr/>
        </p:nvSpPr>
        <p:spPr>
          <a:xfrm>
            <a:off x="0" y="-1"/>
            <a:ext cx="12192000" cy="432237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Rectangle 12"/>
          <p:cNvSpPr/>
          <p:nvPr/>
        </p:nvSpPr>
        <p:spPr>
          <a:xfrm>
            <a:off x="0" y="3"/>
            <a:ext cx="12192000" cy="83096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Rectangle 14"/>
          <p:cNvSpPr/>
          <p:nvPr/>
        </p:nvSpPr>
        <p:spPr>
          <a:xfrm>
            <a:off x="0" y="6774904"/>
            <a:ext cx="12192000" cy="83097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 6"/>
          <p:cNvSpPr/>
          <p:nvPr/>
        </p:nvSpPr>
        <p:spPr>
          <a:xfrm>
            <a:off x="0" y="6368012"/>
            <a:ext cx="12192000" cy="112082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1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839787" y="987424"/>
            <a:ext cx="3932239" cy="106997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000"/>
              </a:spcBef>
              <a:defRPr sz="3200"/>
            </a:lvl1pPr>
            <a:lvl2pPr marL="718457" indent="-261257">
              <a:spcBef>
                <a:spcPts val="1000"/>
              </a:spcBef>
              <a:defRPr sz="3200"/>
            </a:lvl2pPr>
            <a:lvl3pPr marL="1219200" indent="-304800">
              <a:spcBef>
                <a:spcPts val="1000"/>
              </a:spcBef>
              <a:defRPr sz="3200"/>
            </a:lvl3pPr>
            <a:lvl4pPr marL="1737360" indent="-365760">
              <a:spcBef>
                <a:spcPts val="1000"/>
              </a:spcBef>
              <a:defRPr sz="3200"/>
            </a:lvl4pPr>
            <a:lvl5pPr marL="2194560" indent="-365760">
              <a:spcBef>
                <a:spcPts val="10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0"/>
              </a:spcBef>
              <a:buSzTx/>
              <a:buFontTx/>
              <a:buNone/>
              <a:defRPr sz="1600"/>
            </a:pPr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6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839787" y="987424"/>
            <a:ext cx="3932239" cy="106997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7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FontTx/>
              <a:buNone/>
              <a:defRPr sz="1600"/>
            </a:lvl1pPr>
            <a:lvl2pPr marL="0" indent="457200">
              <a:spcBef>
                <a:spcPts val="1000"/>
              </a:spcBef>
              <a:buSzTx/>
              <a:buFontTx/>
              <a:buNone/>
              <a:defRPr sz="1600"/>
            </a:lvl2pPr>
            <a:lvl3pPr marL="0" indent="914400">
              <a:spcBef>
                <a:spcPts val="1000"/>
              </a:spcBef>
              <a:buSzTx/>
              <a:buFontTx/>
              <a:buNone/>
              <a:defRPr sz="1600"/>
            </a:lvl3pPr>
            <a:lvl4pPr marL="0" indent="1371600">
              <a:spcBef>
                <a:spcPts val="1000"/>
              </a:spcBef>
              <a:buSzTx/>
              <a:buFontTx/>
              <a:buNone/>
              <a:defRPr sz="1600"/>
            </a:lvl4pPr>
            <a:lvl5pPr marL="0" indent="1828800">
              <a:spcBef>
                <a:spcPts val="1000"/>
              </a:spcBef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1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 defTabSz="412750">
              <a:lnSpc>
                <a:spcPct val="100000"/>
              </a:lnSpc>
              <a:spcBef>
                <a:spcPts val="2900"/>
              </a:spcBef>
              <a:buSzTx/>
              <a:buFontTx/>
              <a:buNone/>
              <a:defRPr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1000"/>
              </a:spcBef>
              <a:buSzTx/>
              <a:buFontTx/>
              <a:buNone/>
              <a:defRPr b="1"/>
            </a:pPr>
            <a:endParaRPr/>
          </a:p>
        </p:txBody>
      </p:sp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4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  <a:ln w="3175"/>
        </p:spPr>
        <p:txBody>
          <a:bodyPr lIns="22859" tIns="22859" rIns="22859" bIns="22859"/>
          <a:lstStyle>
            <a:lvl1pPr marL="0" indent="0" defTabSz="40862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82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17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5"/>
            <a:ext cx="10985502" cy="2324101"/>
          </a:xfrm>
          <a:prstGeom prst="rect">
            <a:avLst/>
          </a:prstGeom>
        </p:spPr>
        <p:txBody>
          <a:bodyPr lIns="25400" tIns="25400" rIns="25400" bIns="25400" anchor="b"/>
          <a:lstStyle>
            <a:lvl1pPr defTabSz="1219169">
              <a:lnSpc>
                <a:spcPct val="80000"/>
              </a:lnSpc>
              <a:defRPr sz="5800" b="1" spc="-116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 lIns="25400" tIns="25400" rIns="25400" bIns="254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defTabSz="41275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b="1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97574" y="6540499"/>
            <a:ext cx="190603" cy="187301"/>
          </a:xfrm>
          <a:prstGeom prst="rect">
            <a:avLst/>
          </a:prstGeom>
        </p:spPr>
        <p:txBody>
          <a:bodyPr lIns="25400" tIns="25400" rIns="25400" bIns="25400" anchor="b"/>
          <a:lstStyle>
            <a:lvl1pPr algn="ctr" defTabSz="292100"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72" y="3381423"/>
            <a:ext cx="1821434" cy="2268722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30477" y="2214771"/>
            <a:ext cx="6920224" cy="9144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0"/>
              </a:spcBef>
              <a:buSzTx/>
              <a:buFontTx/>
              <a:buNone/>
              <a:defRPr sz="5400"/>
            </a:lvl1pPr>
            <a:lvl2pPr marL="971550" indent="-514350" algn="ctr">
              <a:spcBef>
                <a:spcPts val="1000"/>
              </a:spcBef>
              <a:buFontTx/>
              <a:defRPr sz="5400"/>
            </a:lvl2pPr>
            <a:lvl3pPr marL="1531619" indent="-617219" algn="ctr">
              <a:spcBef>
                <a:spcPts val="1000"/>
              </a:spcBef>
              <a:buFontTx/>
              <a:defRPr sz="5400"/>
            </a:lvl3pPr>
            <a:lvl4pPr marL="2057400" indent="-685800" algn="ctr">
              <a:spcBef>
                <a:spcPts val="1000"/>
              </a:spcBef>
              <a:buFontTx/>
              <a:defRPr sz="5400"/>
            </a:lvl4pPr>
            <a:lvl5pPr marL="2514600" indent="-685800" algn="ctr">
              <a:spcBef>
                <a:spcPts val="1000"/>
              </a:spcBef>
              <a:buFontTx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Rectangle 8"/>
          <p:cNvSpPr/>
          <p:nvPr/>
        </p:nvSpPr>
        <p:spPr>
          <a:xfrm>
            <a:off x="0" y="2"/>
            <a:ext cx="12192000" cy="357101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Rectangle 9"/>
          <p:cNvSpPr/>
          <p:nvPr/>
        </p:nvSpPr>
        <p:spPr>
          <a:xfrm>
            <a:off x="0" y="56398"/>
            <a:ext cx="12192000" cy="432237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angle 5"/>
          <p:cNvSpPr/>
          <p:nvPr/>
        </p:nvSpPr>
        <p:spPr>
          <a:xfrm>
            <a:off x="0" y="123991"/>
            <a:ext cx="12192000" cy="433517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38" name="Rectangle 11"/>
          <p:cNvSpPr/>
          <p:nvPr/>
        </p:nvSpPr>
        <p:spPr>
          <a:xfrm>
            <a:off x="-5411" y="6500898"/>
            <a:ext cx="12197412" cy="357102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Rectangle 12"/>
          <p:cNvSpPr/>
          <p:nvPr/>
        </p:nvSpPr>
        <p:spPr>
          <a:xfrm>
            <a:off x="-8118" y="6386610"/>
            <a:ext cx="12197412" cy="448019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Rectangle 5"/>
          <p:cNvSpPr/>
          <p:nvPr/>
        </p:nvSpPr>
        <p:spPr>
          <a:xfrm>
            <a:off x="0" y="6349951"/>
            <a:ext cx="12192000" cy="433516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52769" y="2797278"/>
            <a:ext cx="6920225" cy="9144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0"/>
              </a:spcBef>
              <a:buSzTx/>
              <a:buFontTx/>
              <a:buNone/>
              <a:defRPr sz="5400"/>
            </a:lvl1pPr>
            <a:lvl2pPr marL="971550" indent="-514350" algn="ctr">
              <a:spcBef>
                <a:spcPts val="1000"/>
              </a:spcBef>
              <a:buFontTx/>
              <a:defRPr sz="5400"/>
            </a:lvl2pPr>
            <a:lvl3pPr marL="1531619" indent="-617219" algn="ctr">
              <a:spcBef>
                <a:spcPts val="1000"/>
              </a:spcBef>
              <a:buFontTx/>
              <a:defRPr sz="5400"/>
            </a:lvl3pPr>
            <a:lvl4pPr marL="2057400" indent="-685800" algn="ctr">
              <a:spcBef>
                <a:spcPts val="1000"/>
              </a:spcBef>
              <a:buFontTx/>
              <a:defRPr sz="5400"/>
            </a:lvl4pPr>
            <a:lvl5pPr marL="2514600" indent="-685800" algn="ctr">
              <a:spcBef>
                <a:spcPts val="1000"/>
              </a:spcBef>
              <a:buFontTx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ad">
    <p:bg>
      <p:bgPr>
        <a:gradFill flip="none" rotWithShape="1">
          <a:gsLst>
            <a:gs pos="95000">
              <a:srgbClr val="FAFAFA"/>
            </a:gs>
            <a:gs pos="100000">
              <a:srgbClr val="A6A6A6">
                <a:alpha val="0"/>
              </a:srgbClr>
            </a:gs>
          </a:gsLst>
          <a:lin ang="15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7"/>
          <p:cNvCxnSpPr>
            <a:stCxn id="58" idx="0"/>
            <a:endCxn id="59" idx="0"/>
          </p:cNvCxnSpPr>
          <p:nvPr/>
        </p:nvCxnSpPr>
        <p:spPr>
          <a:xfrm flipH="1">
            <a:off x="6095996" y="295562"/>
            <a:ext cx="2" cy="6440056"/>
          </a:xfrm>
          <a:prstGeom prst="straightConnector1">
            <a:avLst/>
          </a:prstGeom>
          <a:ln w="38100">
            <a:solidFill>
              <a:srgbClr val="000000"/>
            </a:solidFill>
            <a:miter/>
          </a:ln>
        </p:spPr>
      </p:cxnSp>
      <p:sp>
        <p:nvSpPr>
          <p:cNvPr id="57" name="Straight Connector 8"/>
          <p:cNvSpPr/>
          <p:nvPr/>
        </p:nvSpPr>
        <p:spPr>
          <a:xfrm flipH="1" flipV="1">
            <a:off x="-1" y="3425800"/>
            <a:ext cx="12192003" cy="3203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" name="Rectangle 5"/>
          <p:cNvSpPr/>
          <p:nvPr/>
        </p:nvSpPr>
        <p:spPr>
          <a:xfrm>
            <a:off x="-4" y="-1"/>
            <a:ext cx="12192004" cy="5911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6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59" name="Rectangle 5"/>
          <p:cNvSpPr/>
          <p:nvPr/>
        </p:nvSpPr>
        <p:spPr>
          <a:xfrm>
            <a:off x="-5" y="6613235"/>
            <a:ext cx="12192004" cy="244765"/>
          </a:xfrm>
          <a:prstGeom prst="rect">
            <a:avLst/>
          </a:prstGeom>
          <a:solidFill>
            <a:srgbClr val="90002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pic>
        <p:nvPicPr>
          <p:cNvPr id="6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1" y="173136"/>
            <a:ext cx="2879133" cy="25725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0368" y="736985"/>
            <a:ext cx="5415405" cy="2567142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000"/>
              </a:spcBef>
              <a:defRPr sz="2000"/>
            </a:lvl1pPr>
            <a:lvl2pPr marL="711200" indent="-254000">
              <a:spcBef>
                <a:spcPts val="1000"/>
              </a:spcBef>
              <a:defRPr sz="2000"/>
            </a:lvl2pPr>
            <a:lvl3pPr marL="1200150" indent="-285750">
              <a:spcBef>
                <a:spcPts val="1000"/>
              </a:spcBef>
              <a:defRPr sz="2000"/>
            </a:lvl3pPr>
            <a:lvl4pPr marL="1698171" indent="-326571">
              <a:spcBef>
                <a:spcPts val="1000"/>
              </a:spcBef>
              <a:defRPr sz="2000"/>
            </a:lvl4pPr>
            <a:lvl5pPr marL="2155371" indent="-326571">
              <a:spcBef>
                <a:spcPts val="1000"/>
              </a:spcBef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260368" y="3550675"/>
            <a:ext cx="5453938" cy="2794487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1000"/>
              </a:spcBef>
              <a:defRPr sz="2000"/>
            </a:pPr>
            <a:endParaRPr/>
          </a:p>
        </p:txBody>
      </p:sp>
      <p:sp>
        <p:nvSpPr>
          <p:cNvPr id="63" name="Text Placeholder 31"/>
          <p:cNvSpPr>
            <a:spLocks noGrp="1"/>
          </p:cNvSpPr>
          <p:nvPr>
            <p:ph type="body" sz="quarter" idx="22"/>
          </p:nvPr>
        </p:nvSpPr>
        <p:spPr>
          <a:xfrm>
            <a:off x="6436295" y="3550675"/>
            <a:ext cx="5415405" cy="2794487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1000"/>
              </a:spcBef>
              <a:defRPr sz="2000"/>
            </a:pPr>
            <a:endParaRPr/>
          </a:p>
        </p:txBody>
      </p:sp>
      <p:sp>
        <p:nvSpPr>
          <p:cNvPr id="64" name="Picture Placeholder 40"/>
          <p:cNvSpPr>
            <a:spLocks noGrp="1"/>
          </p:cNvSpPr>
          <p:nvPr>
            <p:ph type="pic" sz="quarter" idx="23"/>
          </p:nvPr>
        </p:nvSpPr>
        <p:spPr>
          <a:xfrm>
            <a:off x="6769100" y="736600"/>
            <a:ext cx="4799013" cy="245586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6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476" y="50967"/>
            <a:ext cx="373987" cy="496829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0"/>
              </a:spcBef>
              <a:buSzTx/>
              <a:buFontTx/>
              <a:buNone/>
            </a:lvl1pPr>
            <a:lvl2pPr marL="0" indent="457200" algn="ctr">
              <a:spcBef>
                <a:spcPts val="1000"/>
              </a:spcBef>
              <a:buSzTx/>
              <a:buFontTx/>
              <a:buNone/>
            </a:lvl2pPr>
            <a:lvl3pPr marL="0" indent="914400" algn="ctr">
              <a:spcBef>
                <a:spcPts val="1000"/>
              </a:spcBef>
              <a:buSzTx/>
              <a:buFontTx/>
              <a:buNone/>
            </a:lvl3pPr>
            <a:lvl4pPr marL="0" indent="1371600" algn="ctr">
              <a:spcBef>
                <a:spcPts val="1000"/>
              </a:spcBef>
              <a:buSzTx/>
              <a:buFontTx/>
              <a:buNone/>
            </a:lvl4pPr>
            <a:lvl5pPr marL="0" indent="1828800" algn="ctr">
              <a:spcBef>
                <a:spcPts val="1000"/>
              </a:spcBef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8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>
              <a:spcBef>
                <a:spcPts val="1000"/>
              </a:spcBef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2" name="Picture 20" descr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7" descr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000"/>
              </a:spcBef>
              <a:buSzTx/>
              <a:buFontTx/>
              <a:buNone/>
              <a:defRPr b="1"/>
            </a:lvl1pPr>
            <a:lvl2pPr marL="0" indent="457200">
              <a:spcBef>
                <a:spcPts val="1000"/>
              </a:spcBef>
              <a:buSzTx/>
              <a:buFontTx/>
              <a:buNone/>
              <a:defRPr b="1"/>
            </a:lvl2pPr>
            <a:lvl3pPr marL="0" indent="914400">
              <a:spcBef>
                <a:spcPts val="1000"/>
              </a:spcBef>
              <a:buSzTx/>
              <a:buFontTx/>
              <a:buNone/>
              <a:defRPr b="1"/>
            </a:lvl3pPr>
            <a:lvl4pPr marL="0" indent="1371600">
              <a:spcBef>
                <a:spcPts val="1000"/>
              </a:spcBef>
              <a:buSzTx/>
              <a:buFontTx/>
              <a:buNone/>
              <a:defRPr b="1"/>
            </a:lvl4pPr>
            <a:lvl5pPr marL="0" indent="1828800">
              <a:spcBef>
                <a:spcPts val="1000"/>
              </a:spcBef>
              <a:buSzTx/>
              <a:buFontTx/>
              <a:buNone/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1000"/>
              </a:spcBef>
              <a:buSzTx/>
              <a:buFontTx/>
              <a:buNone/>
              <a:defRPr b="1"/>
            </a:pPr>
            <a:endParaRPr/>
          </a:p>
        </p:txBody>
      </p:sp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3479853" y="6362756"/>
            <a:ext cx="7840034" cy="45720"/>
          </a:xfrm>
          <a:prstGeom prst="rect">
            <a:avLst/>
          </a:prstGeom>
          <a:solidFill>
            <a:srgbClr val="FFA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11"/>
          <p:cNvSpPr/>
          <p:nvPr/>
        </p:nvSpPr>
        <p:spPr>
          <a:xfrm>
            <a:off x="2740493" y="6286756"/>
            <a:ext cx="8289119" cy="45720"/>
          </a:xfrm>
          <a:prstGeom prst="rect">
            <a:avLst/>
          </a:prstGeom>
          <a:solidFill>
            <a:srgbClr val="4D4D4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20" descr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11219" y="5969622"/>
            <a:ext cx="666899" cy="83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4" descr="Picture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725" y="6316503"/>
            <a:ext cx="2549715" cy="45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17" descr="Picture 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725" y="6208067"/>
            <a:ext cx="10437812" cy="5167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1577" y="107134"/>
            <a:ext cx="256541" cy="27546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195942" marR="0" indent="-195942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685800" marR="0" indent="-2286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1188719" marR="0" indent="-274319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16764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21336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25908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30480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35052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3962400" marR="0" indent="-304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arxiv.org/abs/1709.00627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709.0062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9.00627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abs/1709.006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863784"/>
            <a:ext cx="10515600" cy="1335750"/>
          </a:xfrm>
          <a:prstGeom prst="rect">
            <a:avLst/>
          </a:prstGeom>
        </p:spPr>
        <p:txBody>
          <a:bodyPr>
            <a:noAutofit/>
          </a:bodyPr>
          <a:lstStyle>
            <a:lvl1pPr defTabSz="649223">
              <a:defRPr sz="3124"/>
            </a:lvl1pPr>
          </a:lstStyle>
          <a:p>
            <a:pPr algn="ctr"/>
            <a:r>
              <a:rPr lang="en-US" sz="3600" dirty="0"/>
              <a:t>Distributed Motion Coordination Using Convex </a:t>
            </a:r>
            <a:br>
              <a:rPr lang="en-US" sz="3600" dirty="0"/>
            </a:br>
            <a:r>
              <a:rPr lang="en-US" sz="3600" dirty="0"/>
              <a:t>Feasible Set Based Model Predictive Control</a:t>
            </a:r>
          </a:p>
        </p:txBody>
      </p:sp>
      <p:sp>
        <p:nvSpPr>
          <p:cNvPr id="7" name="Stack the set of safe control (half spaces) for all time steps…">
            <a:extLst>
              <a:ext uri="{FF2B5EF4-FFF2-40B4-BE49-F238E27FC236}">
                <a16:creationId xmlns:a16="http://schemas.microsoft.com/office/drawing/2014/main" id="{100B8E9C-45E4-4C64-A5D1-6974EA517E91}"/>
              </a:ext>
            </a:extLst>
          </p:cNvPr>
          <p:cNvSpPr txBox="1"/>
          <p:nvPr/>
        </p:nvSpPr>
        <p:spPr>
          <a:xfrm>
            <a:off x="3037792" y="2761125"/>
            <a:ext cx="6116416" cy="133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00000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2400" dirty="0"/>
              <a:t>Hongyu Zhou</a:t>
            </a:r>
            <a:r>
              <a:rPr lang="en-US" altLang="zh-CN" sz="2400" baseline="30000" dirty="0"/>
              <a:t>1</a:t>
            </a:r>
            <a:r>
              <a:rPr lang="en-US" sz="2400" dirty="0"/>
              <a:t> and </a:t>
            </a:r>
            <a:r>
              <a:rPr lang="en-US" sz="2400" dirty="0" err="1"/>
              <a:t>Changliu</a:t>
            </a:r>
            <a:r>
              <a:rPr lang="en-US" sz="2400" dirty="0"/>
              <a:t> Liu</a:t>
            </a:r>
            <a:r>
              <a:rPr lang="en-US" sz="2400" baseline="30000" dirty="0"/>
              <a:t>2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SzPct val="100000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600" dirty="0"/>
          </a:p>
          <a:p>
            <a:pPr algn="ctr">
              <a:lnSpc>
                <a:spcPct val="90000"/>
              </a:lnSpc>
              <a:spcBef>
                <a:spcPts val="1000"/>
              </a:spcBef>
              <a:buSzPct val="100000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1. Work done during </a:t>
            </a:r>
            <a:r>
              <a:rPr lang="en-US" dirty="0" err="1"/>
              <a:t>Hongyu’s</a:t>
            </a:r>
            <a:r>
              <a:rPr lang="en-US" dirty="0"/>
              <a:t> internship at </a:t>
            </a:r>
            <a:r>
              <a:rPr lang="en-US" altLang="zh-CN" dirty="0"/>
              <a:t>Intelligent Control Lab</a:t>
            </a:r>
            <a:endParaRPr lang="en-US" dirty="0"/>
          </a:p>
          <a:p>
            <a:pPr algn="ctr">
              <a:lnSpc>
                <a:spcPct val="90000"/>
              </a:lnSpc>
              <a:spcBef>
                <a:spcPts val="1000"/>
              </a:spcBef>
              <a:buSzPct val="100000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2. Intelligent Control Lab, Robotics</a:t>
            </a:r>
            <a:r>
              <a:rPr lang="zh-CN" altLang="en-US" dirty="0"/>
              <a:t> </a:t>
            </a:r>
            <a:r>
              <a:rPr lang="en-US" altLang="zh-CN" dirty="0"/>
              <a:t>Institute,</a:t>
            </a:r>
            <a:r>
              <a:rPr lang="zh-CN" altLang="en-US" dirty="0"/>
              <a:t> </a:t>
            </a:r>
            <a:r>
              <a:rPr lang="en-US" altLang="zh-CN" dirty="0"/>
              <a:t>Carnegie Mellon University</a:t>
            </a:r>
            <a:endParaRPr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BA06F3-BA96-4CFD-9AF8-0144F64F4C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2400" dirty="0"/>
              <a:t>CFS </a:t>
            </a:r>
            <a:r>
              <a:rPr sz="2400" dirty="0"/>
              <a:t>for Efficient Long Term Planning</a:t>
            </a:r>
          </a:p>
        </p:txBody>
      </p:sp>
      <p:pic>
        <p:nvPicPr>
          <p:cNvPr id="229" name="CFS-illustration20160809.mov" descr="CFS-illustration20160809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458" y="1753767"/>
            <a:ext cx="4501589" cy="4360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maze-cfs-pure.png" descr="maze-cfs-pure.png"/>
          <p:cNvPicPr>
            <a:picLocks noChangeAspect="1"/>
          </p:cNvPicPr>
          <p:nvPr/>
        </p:nvPicPr>
        <p:blipFill>
          <a:blip r:embed="rId5"/>
          <a:srcRect l="7096" t="24346" r="5378" b="5213"/>
          <a:stretch>
            <a:fillRect/>
          </a:stretch>
        </p:blipFill>
        <p:spPr>
          <a:xfrm>
            <a:off x="6230427" y="3042868"/>
            <a:ext cx="4975559" cy="307184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tack the set of safe control (half spaces) for all time steps…"/>
          <p:cNvSpPr txBox="1"/>
          <p:nvPr/>
        </p:nvSpPr>
        <p:spPr>
          <a:xfrm>
            <a:off x="5987725" y="2041970"/>
            <a:ext cx="5704230" cy="64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160421" indent="-16042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Stack the set of safe control (half spaces) for all time steps</a:t>
            </a:r>
          </a:p>
          <a:p>
            <a:pPr marL="160421" indent="-160421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Reduce the non-convex optimization problem to a convex problem</a:t>
            </a:r>
          </a:p>
        </p:txBody>
      </p:sp>
      <p:sp>
        <p:nvSpPr>
          <p:cNvPr id="232" name="C. Liu, C. Lin, and M. Tomizuka, &quot;The convex feasible set algorithm for real time optimization in motion planning&quot;, in SIAM Journal on Control and Optimization, vol. 56, no. 4, pp. 2712-2733, Jul. 2018"/>
          <p:cNvSpPr txBox="1"/>
          <p:nvPr/>
        </p:nvSpPr>
        <p:spPr>
          <a:xfrm>
            <a:off x="2743701" y="6435492"/>
            <a:ext cx="8576186" cy="394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C. Liu, C. Lin, and M. </a:t>
            </a:r>
            <a:r>
              <a:rPr dirty="0" err="1"/>
              <a:t>Tomizuka</a:t>
            </a:r>
            <a:r>
              <a:rPr dirty="0"/>
              <a:t>, "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The convex feasible set algorithm for real time optimization in motion planning</a:t>
            </a:r>
            <a:r>
              <a:rPr dirty="0"/>
              <a:t>", in </a:t>
            </a:r>
            <a:r>
              <a:rPr i="1" dirty="0"/>
              <a:t>SIAM Journal on Control and Optimization</a:t>
            </a:r>
            <a:r>
              <a:rPr dirty="0"/>
              <a:t>, vol. 56, no. 4, pp. 2712-2733, Jul. 2018</a:t>
            </a:r>
          </a:p>
        </p:txBody>
      </p:sp>
      <p:sp>
        <p:nvSpPr>
          <p:cNvPr id="7" name="Convex Feasible Set Algorithm for Efficient Long Term Planning">
            <a:extLst>
              <a:ext uri="{FF2B5EF4-FFF2-40B4-BE49-F238E27FC236}">
                <a16:creationId xmlns:a16="http://schemas.microsoft.com/office/drawing/2014/main" id="{5939A8B7-15FE-4B1A-BB0C-7D93FE5F920D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Introduction to Convex Feasible Set Algorithm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8B1A52-19EA-4E4D-8AB8-1FCCC86D092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12948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66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/>
              <a:t>Convex Feasible Set Based </a:t>
            </a:r>
            <a:r>
              <a:rPr lang="en-US" sz="2400" b="1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C6CD9B-15B2-40CF-AF52-74AFD0991A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9797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vex Feasible Set Algorithm for Efficient Long Term Planning">
                <a:extLst>
                  <a:ext uri="{FF2B5EF4-FFF2-40B4-BE49-F238E27FC236}">
                    <a16:creationId xmlns:a16="http://schemas.microsoft.com/office/drawing/2014/main" id="{BCDA035C-CE99-4CB3-AD4E-F18FFAE21B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686083"/>
                <a:ext cx="10983378" cy="443686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Autofit/>
              </a:bodyPr>
              <a:lstStyle>
                <a:lvl1pPr marL="0" marR="0" indent="0" algn="l" defTabSz="649223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124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  <a:lvl2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2pPr>
                <a:lvl3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3pPr>
                <a:lvl4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4pPr>
                <a:lvl5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5pPr>
                <a:lvl6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6pPr>
                <a:lvl7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7pPr>
                <a:lvl8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8pPr>
                <a:lvl9pPr marL="0" marR="0" indent="0" algn="l" defTabSz="914400" rtl="0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 b="0" i="0" u="none" strike="noStrike" cap="none" spc="0" baseline="0">
                    <a:solidFill>
                      <a:srgbClr val="000000"/>
                    </a:solidFill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defRPr>
                </a:lvl9pPr>
              </a:lstStyle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𝑖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index of ego vehicle 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𝑗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index of surrounding vehicles 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𝐻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planning horizon 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x</m:t>
                        </m:r>
                      </m:e>
                      <m:sub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=[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;…;</m:t>
                    </m:r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𝐻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]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trajectory of vehicle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𝑖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sz="2000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Calibri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as 2D position at time step </a:t>
                </a:r>
                <a:r>
                  <a:rPr lang="en-US" sz="2000" i="1" dirty="0"/>
                  <a:t>h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sym typeface="Calibri"/>
                  </a:rPr>
                  <a:t>: the slack variable</a:t>
                </a: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  <a:sym typeface="Calibri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sym typeface="Calibri"/>
                          </a:rPr>
                          <m:t>, 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𝑠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objective function for vehicle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𝑖</m:t>
                    </m:r>
                  </m:oMath>
                </a14:m>
                <a:endParaRPr lang="en-US" altLang="zh-CN" sz="2000" dirty="0">
                  <a:sym typeface="Calibri"/>
                </a:endParaRP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(∙)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: the signed distance function, e.g., 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latin typeface="Cambria Math" panose="02040503050406030204" pitchFamily="18" charset="0"/>
                        <a:sym typeface="Calibri"/>
                      </a:rPr>
                      <m:t>𝑑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SupPr>
                          <m:e>
                            <m:r>
                              <a:rPr lang="en-US" altLang="zh-CN" sz="20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h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SupPr>
                          <m:e>
                            <m:r>
                              <a:rPr lang="en-US" altLang="zh-CN" sz="20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  <a:sym typeface="Calibri"/>
                              </a:rPr>
                              <m:t>h</m:t>
                            </m:r>
                          </m:sup>
                        </m:sSubSup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is the distance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𝑖</m:t>
                        </m:r>
                      </m:sub>
                      <m:sup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h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</m:oMath>
                </a14:m>
                <a:r>
                  <a:rPr lang="en-US" altLang="zh-CN" sz="2000" dirty="0">
                    <a:sym typeface="Calibri"/>
                  </a:rPr>
                  <a:t>and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 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sym typeface="Calibri"/>
                          </a:rPr>
                          <m:t>𝑥</m:t>
                        </m:r>
                      </m:e>
                      <m:sub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𝑗</m:t>
                        </m:r>
                      </m:sub>
                      <m:sup>
                        <m:r>
                          <a:rPr lang="en-US" altLang="zh-CN" sz="2000" smtClean="0">
                            <a:latin typeface="Cambria Math" panose="02040503050406030204" pitchFamily="18" charset="0"/>
                            <a:sym typeface="Calibri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zh-CN" sz="2000" dirty="0">
                    <a:sym typeface="Calibri"/>
                  </a:rPr>
                  <a:t> at time step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sym typeface="Calibri"/>
                      </a:rPr>
                      <m:t>h</m:t>
                    </m:r>
                  </m:oMath>
                </a14:m>
                <a:endParaRPr lang="en-US" altLang="zh-CN" sz="2000" dirty="0">
                  <a:sym typeface="Calibri"/>
                </a:endParaRPr>
              </a:p>
              <a:p>
                <a:pPr marL="457200" indent="-457200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zh-CN" sz="2000" dirty="0">
                    <a:sym typeface="Calibri"/>
                  </a:rPr>
                  <a:t>: boundary of vehicle </a:t>
                </a:r>
                <a:r>
                  <a:rPr lang="en-US" altLang="zh-CN" sz="2000" i="1" dirty="0">
                    <a:sym typeface="Calibri"/>
                  </a:rPr>
                  <a:t>j</a:t>
                </a:r>
                <a:r>
                  <a:rPr lang="en-US" altLang="zh-CN" sz="2000" dirty="0">
                    <a:sym typeface="Calibri"/>
                  </a:rPr>
                  <a:t> </a:t>
                </a:r>
                <a:r>
                  <a:rPr lang="en-US" altLang="zh-CN" sz="2000" dirty="0"/>
                  <a:t>at time step </a:t>
                </a:r>
                <a:r>
                  <a:rPr lang="en-US" altLang="zh-CN" sz="2000" i="1" dirty="0"/>
                  <a:t>h </a:t>
                </a:r>
                <a:r>
                  <a:rPr lang="en-US" altLang="zh-CN" sz="2000" dirty="0">
                    <a:sym typeface="Calibri"/>
                  </a:rPr>
                  <a:t>as an obstacle</a:t>
                </a:r>
              </a:p>
            </p:txBody>
          </p:sp>
        </mc:Choice>
        <mc:Fallback xmlns="">
          <p:sp>
            <p:nvSpPr>
              <p:cNvPr id="9" name="Convex Feasible Set Algorithm for Efficient Long Term Planning">
                <a:extLst>
                  <a:ext uri="{FF2B5EF4-FFF2-40B4-BE49-F238E27FC236}">
                    <a16:creationId xmlns:a16="http://schemas.microsoft.com/office/drawing/2014/main" id="{BCDA035C-CE99-4CB3-AD4E-F18FFAE21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86083"/>
                <a:ext cx="10983378" cy="4436860"/>
              </a:xfrm>
              <a:prstGeom prst="rect">
                <a:avLst/>
              </a:prstGeom>
              <a:blipFill>
                <a:blip r:embed="rId2"/>
                <a:stretch>
                  <a:fillRect l="-88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4A20B24A-0BCF-4EFE-BBE2-EAFEE3B6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71" y="3093260"/>
            <a:ext cx="2064106" cy="1815962"/>
          </a:xfrm>
          <a:prstGeom prst="rect">
            <a:avLst/>
          </a:prstGeom>
        </p:spPr>
      </p:pic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2400" dirty="0"/>
              <a:t>Notation:</a:t>
            </a:r>
          </a:p>
        </p:txBody>
      </p:sp>
      <p:sp>
        <p:nvSpPr>
          <p:cNvPr id="10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2EA0C828-4C9A-4FD1-97E5-642260FAE56D}"/>
              </a:ext>
            </a:extLst>
          </p:cNvPr>
          <p:cNvSpPr txBox="1"/>
          <p:nvPr/>
        </p:nvSpPr>
        <p:spPr>
          <a:xfrm>
            <a:off x="2743701" y="6435492"/>
            <a:ext cx="8576186" cy="394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C. Liu, C. Lin, and M. </a:t>
            </a:r>
            <a:r>
              <a:rPr dirty="0" err="1"/>
              <a:t>Tomizuka</a:t>
            </a:r>
            <a:r>
              <a:rPr dirty="0"/>
              <a:t>, "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The convex feasible set algorithm for real time optimization in motion planning</a:t>
            </a:r>
            <a:r>
              <a:rPr dirty="0"/>
              <a:t>", in </a:t>
            </a:r>
            <a:r>
              <a:rPr i="1" dirty="0"/>
              <a:t>SIAM Journal on Control and Optimization</a:t>
            </a:r>
            <a:r>
              <a:rPr dirty="0"/>
              <a:t>, vol. 56, no. 4, pp. 2712-2733, Jul. 2018</a:t>
            </a:r>
          </a:p>
        </p:txBody>
      </p:sp>
    </p:spTree>
    <p:extLst>
      <p:ext uri="{BB962C8B-B14F-4D97-AF65-F5344CB8AC3E}">
        <p14:creationId xmlns:p14="http://schemas.microsoft.com/office/powerpoint/2010/main" val="27921442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2400" dirty="0"/>
              <a:t>Cost function: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B000C53-3876-4F3B-9902-616AF11C93BD}"/>
              </a:ext>
            </a:extLst>
          </p:cNvPr>
          <p:cNvGrpSpPr/>
          <p:nvPr/>
        </p:nvGrpSpPr>
        <p:grpSpPr>
          <a:xfrm>
            <a:off x="249283" y="1686084"/>
            <a:ext cx="11693432" cy="3466978"/>
            <a:chOff x="249283" y="1686084"/>
            <a:chExt cx="11693432" cy="346697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5AE8C35-DFDE-4F03-8418-566C0454D5AA}"/>
                </a:ext>
              </a:extLst>
            </p:cNvPr>
            <p:cNvSpPr txBox="1"/>
            <p:nvPr/>
          </p:nvSpPr>
          <p:spPr>
            <a:xfrm>
              <a:off x="5049626" y="2114717"/>
              <a:ext cx="2092751" cy="46166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Total cost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DFFFED9-D514-4F10-B8A2-FC8548AA87A4}"/>
                </a:ext>
              </a:extLst>
            </p:cNvPr>
            <p:cNvSpPr txBox="1"/>
            <p:nvPr/>
          </p:nvSpPr>
          <p:spPr>
            <a:xfrm>
              <a:off x="854188" y="3696896"/>
              <a:ext cx="2639505" cy="83099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Cost of trajectory deviation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065AD01-E78D-43AA-BB7D-6F26FC9CF955}"/>
                </a:ext>
              </a:extLst>
            </p:cNvPr>
            <p:cNvSpPr txBox="1"/>
            <p:nvPr/>
          </p:nvSpPr>
          <p:spPr>
            <a:xfrm>
              <a:off x="4776248" y="3721329"/>
              <a:ext cx="2639505" cy="83099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Cost of trajectory 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acceleration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066567F-86F0-45AE-8B01-B962252DDE94}"/>
                </a:ext>
              </a:extLst>
            </p:cNvPr>
            <p:cNvSpPr txBox="1"/>
            <p:nvPr/>
          </p:nvSpPr>
          <p:spPr>
            <a:xfrm>
              <a:off x="8698307" y="3696895"/>
              <a:ext cx="2639505" cy="83099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Cost of magnitude 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f slack variable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084107F1-E4F1-4E69-A393-445662DCCD0A}"/>
                </a:ext>
              </a:extLst>
            </p:cNvPr>
            <p:cNvCxnSpPr>
              <a:stCxn id="2" idx="2"/>
              <a:endCxn id="12" idx="0"/>
            </p:cNvCxnSpPr>
            <p:nvPr/>
          </p:nvCxnSpPr>
          <p:spPr>
            <a:xfrm flipH="1">
              <a:off x="6096001" y="2576380"/>
              <a:ext cx="1" cy="114494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739D2D4F-EAD5-4542-96B7-4C261392CDCE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10800000" flipV="1">
              <a:off x="2173942" y="3112434"/>
              <a:ext cx="3922057" cy="58446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E774060E-121E-490B-9826-E7FE6D984C1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6095998" y="3112434"/>
              <a:ext cx="3922062" cy="58446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75925FE-E9E1-444E-B723-FFAF719C0DBC}"/>
                    </a:ext>
                  </a:extLst>
                </p:cNvPr>
                <p:cNvSpPr txBox="1"/>
                <p:nvPr/>
              </p:nvSpPr>
              <p:spPr>
                <a:xfrm>
                  <a:off x="249283" y="4518273"/>
                  <a:ext cx="3849314" cy="6347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𝑜</m:t>
                                </m:r>
                              </m:sup>
                            </m:sSubSup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sym typeface="Calibri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8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Calibri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75925FE-E9E1-444E-B723-FFAF719C0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83" y="4518273"/>
                  <a:ext cx="3849314" cy="6347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E761AC2-DA18-4A3C-94A9-E433B86E3E46}"/>
                    </a:ext>
                  </a:extLst>
                </p:cNvPr>
                <p:cNvSpPr txBox="1"/>
                <p:nvPr/>
              </p:nvSpPr>
              <p:spPr>
                <a:xfrm>
                  <a:off x="4171342" y="4527890"/>
                  <a:ext cx="3849314" cy="6109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𝑎</m:t>
                                </m:r>
                              </m:sup>
                            </m:sSubSup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  <a:sym typeface="Calibri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8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Calibri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𝑎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1E761AC2-DA18-4A3C-94A9-E433B86E3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1342" y="4527890"/>
                  <a:ext cx="3849314" cy="6109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B164E59-33AA-4791-A50A-B5C8B74C1B81}"/>
                    </a:ext>
                  </a:extLst>
                </p:cNvPr>
                <p:cNvSpPr txBox="1"/>
                <p:nvPr/>
              </p:nvSpPr>
              <p:spPr>
                <a:xfrm>
                  <a:off x="8093401" y="4642537"/>
                  <a:ext cx="3849314" cy="3816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sym typeface="Calibri"/>
                                  </a:rPr>
                                  <m:t>𝑠</m:t>
                                </m:r>
                              </m:sup>
                            </m:sSubSup>
                            <m:r>
                              <a:rPr lang="en-US" altLang="zh-CN" sz="180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(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smtClean="0">
                                <a:latin typeface="Cambria Math" panose="02040503050406030204" pitchFamily="18" charset="0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sym typeface="Calibri"/>
                          </a:rPr>
                          <m:t>)=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sym typeface="Calibri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EB164E59-33AA-4791-A50A-B5C8B74C1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3401" y="4642537"/>
                  <a:ext cx="3849314" cy="381643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0C6E81E-E0F6-450E-8FAB-1F32C4FAAA42}"/>
                    </a:ext>
                  </a:extLst>
                </p:cNvPr>
                <p:cNvSpPr txBox="1"/>
                <p:nvPr/>
              </p:nvSpPr>
              <p:spPr>
                <a:xfrm>
                  <a:off x="5604824" y="1686084"/>
                  <a:ext cx="982351" cy="3693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b="0" i="0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sz="180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, 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  <a:sym typeface="Calibri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80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a14:m>
                  <a:r>
                    <a:rPr lang="en-US" altLang="zh-CN" sz="1800" dirty="0">
                      <a:sym typeface="Calibri"/>
                    </a:rPr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0C6E81E-E0F6-450E-8FAB-1F32C4FAA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4" y="1686084"/>
                  <a:ext cx="982351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852" b="-1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5C8D518-3FA9-4EC5-9907-0E262FF97FF7}"/>
                  </a:ext>
                </a:extLst>
              </p:cNvPr>
              <p:cNvSpPr txBox="1"/>
              <p:nvPr/>
            </p:nvSpPr>
            <p:spPr>
              <a:xfrm>
                <a:off x="8233528" y="1624845"/>
                <a:ext cx="3780147" cy="12654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𝑟𝑒𝑓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reference trajectory according to vehicle’s desired speed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linear operator that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the accelerations along the trajectory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5C8D518-3FA9-4EC5-9907-0E262FF9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528" y="1624845"/>
                <a:ext cx="3780147" cy="1265475"/>
              </a:xfrm>
              <a:prstGeom prst="rect">
                <a:avLst/>
              </a:prstGeom>
              <a:blipFill>
                <a:blip r:embed="rId6"/>
                <a:stretch>
                  <a:fillRect l="-1452" r="-323" b="-724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3394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2400" dirty="0"/>
              <a:t>Constraints: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E129A78-81EC-4B63-B705-D9EB0EF105AB}"/>
              </a:ext>
            </a:extLst>
          </p:cNvPr>
          <p:cNvGrpSpPr/>
          <p:nvPr/>
        </p:nvGrpSpPr>
        <p:grpSpPr>
          <a:xfrm>
            <a:off x="3307880" y="2572095"/>
            <a:ext cx="4870705" cy="1799472"/>
            <a:chOff x="3082565" y="1960775"/>
            <a:chExt cx="5627802" cy="1799472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8B435BB-DF54-4B54-B87B-1FAD3317F657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1960775"/>
              <a:ext cx="5627802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DABF8BA-EE58-487F-8458-EBF574E1C729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2410643"/>
              <a:ext cx="5627802" cy="0"/>
            </a:xfrm>
            <a:prstGeom prst="line">
              <a:avLst/>
            </a:prstGeom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CA26473-D8C6-43BF-A9CF-31755690B60E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2860511"/>
              <a:ext cx="5627802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820614A-15B3-41F3-9B00-765E9A656922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3310379"/>
              <a:ext cx="5627802" cy="0"/>
            </a:xfrm>
            <a:prstGeom prst="line">
              <a:avLst/>
            </a:prstGeom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32B3A0B-611C-4356-80C3-875C4B7EADB3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65" y="3760247"/>
              <a:ext cx="5627802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6AE9B96A-5204-49CE-83B5-481B5BFC09A8}"/>
              </a:ext>
            </a:extLst>
          </p:cNvPr>
          <p:cNvSpPr/>
          <p:nvPr/>
        </p:nvSpPr>
        <p:spPr>
          <a:xfrm>
            <a:off x="3884126" y="3721276"/>
            <a:ext cx="777236" cy="40503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3D3BDC-DB26-41BB-B89B-BBA1528E2A13}"/>
              </a:ext>
            </a:extLst>
          </p:cNvPr>
          <p:cNvSpPr/>
          <p:nvPr/>
        </p:nvSpPr>
        <p:spPr>
          <a:xfrm>
            <a:off x="5441326" y="2819445"/>
            <a:ext cx="777236" cy="40503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854D15-D95B-44F2-8DA7-A03FFB2073A7}"/>
              </a:ext>
            </a:extLst>
          </p:cNvPr>
          <p:cNvSpPr/>
          <p:nvPr/>
        </p:nvSpPr>
        <p:spPr>
          <a:xfrm>
            <a:off x="6963894" y="3721622"/>
            <a:ext cx="840839" cy="40503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853F97E-24EC-4B09-A81E-9A7F14FF3DE6}"/>
              </a:ext>
            </a:extLst>
          </p:cNvPr>
          <p:cNvGrpSpPr/>
          <p:nvPr/>
        </p:nvGrpSpPr>
        <p:grpSpPr>
          <a:xfrm>
            <a:off x="8291628" y="2888716"/>
            <a:ext cx="1738492" cy="1166229"/>
            <a:chOff x="9187174" y="2039188"/>
            <a:chExt cx="1738492" cy="116622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47FC028-FFEB-4A0F-BE76-854D6FCFEB12}"/>
                </a:ext>
              </a:extLst>
            </p:cNvPr>
            <p:cNvGrpSpPr/>
            <p:nvPr/>
          </p:nvGrpSpPr>
          <p:grpSpPr>
            <a:xfrm>
              <a:off x="9187174" y="2039188"/>
              <a:ext cx="1738492" cy="400110"/>
              <a:chOff x="9187174" y="2039188"/>
              <a:chExt cx="1738492" cy="40011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3DB236A-3427-44FC-90D5-4928F5A6C121}"/>
                  </a:ext>
                </a:extLst>
              </p:cNvPr>
              <p:cNvSpPr/>
              <p:nvPr/>
            </p:nvSpPr>
            <p:spPr>
              <a:xfrm>
                <a:off x="9187174" y="2140639"/>
                <a:ext cx="378428" cy="197208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806B75F-22DA-4F4E-BC8F-F728F72C187E}"/>
                  </a:ext>
                </a:extLst>
              </p:cNvPr>
              <p:cNvSpPr txBox="1"/>
              <p:nvPr/>
            </p:nvSpPr>
            <p:spPr>
              <a:xfrm>
                <a:off x="9565602" y="2039188"/>
                <a:ext cx="1360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Vehicle </a:t>
                </a:r>
                <a:r>
                  <a:rPr lang="en-US" altLang="zh-CN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4430EA4-B2A8-4014-BB83-41858CECFF30}"/>
                </a:ext>
              </a:extLst>
            </p:cNvPr>
            <p:cNvGrpSpPr/>
            <p:nvPr/>
          </p:nvGrpSpPr>
          <p:grpSpPr>
            <a:xfrm>
              <a:off x="9187174" y="2422248"/>
              <a:ext cx="1738492" cy="400110"/>
              <a:chOff x="9187174" y="2039188"/>
              <a:chExt cx="1738492" cy="40011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47911E5-A2DB-4AFA-96EA-5547748EEDFD}"/>
                  </a:ext>
                </a:extLst>
              </p:cNvPr>
              <p:cNvSpPr/>
              <p:nvPr/>
            </p:nvSpPr>
            <p:spPr>
              <a:xfrm>
                <a:off x="9187174" y="2140639"/>
                <a:ext cx="378428" cy="197208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134CEFC-48D1-4A8A-AC35-DD6863155182}"/>
                  </a:ext>
                </a:extLst>
              </p:cNvPr>
              <p:cNvSpPr txBox="1"/>
              <p:nvPr/>
            </p:nvSpPr>
            <p:spPr>
              <a:xfrm>
                <a:off x="9565602" y="2039188"/>
                <a:ext cx="1360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Vehicle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11D381C-E704-451F-95F4-F299FE9A164D}"/>
                </a:ext>
              </a:extLst>
            </p:cNvPr>
            <p:cNvGrpSpPr/>
            <p:nvPr/>
          </p:nvGrpSpPr>
          <p:grpSpPr>
            <a:xfrm>
              <a:off x="9187174" y="2805307"/>
              <a:ext cx="1738492" cy="400110"/>
              <a:chOff x="9187174" y="2039188"/>
              <a:chExt cx="1738492" cy="400110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DCDF954-EBB6-4430-8D0A-E7055A5E30B8}"/>
                  </a:ext>
                </a:extLst>
              </p:cNvPr>
              <p:cNvSpPr/>
              <p:nvPr/>
            </p:nvSpPr>
            <p:spPr>
              <a:xfrm>
                <a:off x="9187174" y="2140639"/>
                <a:ext cx="378428" cy="19720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D5D138F-F399-4F6D-A294-6BFCAF45C23C}"/>
                  </a:ext>
                </a:extLst>
              </p:cNvPr>
              <p:cNvSpPr txBox="1"/>
              <p:nvPr/>
            </p:nvSpPr>
            <p:spPr>
              <a:xfrm>
                <a:off x="9565602" y="2039188"/>
                <a:ext cx="1360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Vehicle 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zh-CN" alt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8A898AFC-908A-4B49-81DD-15E637B60494}"/>
              </a:ext>
            </a:extLst>
          </p:cNvPr>
          <p:cNvSpPr/>
          <p:nvPr/>
        </p:nvSpPr>
        <p:spPr>
          <a:xfrm>
            <a:off x="4234417" y="3890780"/>
            <a:ext cx="51479" cy="5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5606582-BA16-43A9-931D-56D915B7B282}"/>
              </a:ext>
            </a:extLst>
          </p:cNvPr>
          <p:cNvSpPr/>
          <p:nvPr/>
        </p:nvSpPr>
        <p:spPr>
          <a:xfrm>
            <a:off x="7359157" y="3895959"/>
            <a:ext cx="51479" cy="5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09D2E57-310B-48FD-A94B-1D5CA74AB0B2}"/>
              </a:ext>
            </a:extLst>
          </p:cNvPr>
          <p:cNvSpPr/>
          <p:nvPr/>
        </p:nvSpPr>
        <p:spPr>
          <a:xfrm>
            <a:off x="5804203" y="2996223"/>
            <a:ext cx="51479" cy="514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DF16BE9-BAAE-421A-9E8A-4B7BEC554F60}"/>
              </a:ext>
            </a:extLst>
          </p:cNvPr>
          <p:cNvCxnSpPr>
            <a:cxnSpLocks/>
            <a:stCxn id="34" idx="2"/>
          </p:cNvCxnSpPr>
          <p:nvPr/>
        </p:nvCxnSpPr>
        <p:spPr>
          <a:xfrm flipH="1" flipV="1">
            <a:off x="4222089" y="3916521"/>
            <a:ext cx="3137068" cy="5178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796F9C9-BFAB-414B-88A4-EF2E8A42C188}"/>
              </a:ext>
            </a:extLst>
          </p:cNvPr>
          <p:cNvCxnSpPr>
            <a:cxnSpLocks/>
          </p:cNvCxnSpPr>
          <p:nvPr/>
        </p:nvCxnSpPr>
        <p:spPr>
          <a:xfrm flipH="1">
            <a:off x="4231457" y="3003762"/>
            <a:ext cx="1616666" cy="897985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Convex Feasible Set Algorithm for Efficient Long Term Planning">
            <a:extLst>
              <a:ext uri="{FF2B5EF4-FFF2-40B4-BE49-F238E27FC236}">
                <a16:creationId xmlns:a16="http://schemas.microsoft.com/office/drawing/2014/main" id="{A7B5BA1A-7F7A-4D7C-862D-B8B32980AF11}"/>
              </a:ext>
            </a:extLst>
          </p:cNvPr>
          <p:cNvSpPr txBox="1">
            <a:spLocks/>
          </p:cNvSpPr>
          <p:nvPr/>
        </p:nvSpPr>
        <p:spPr>
          <a:xfrm>
            <a:off x="1246084" y="1780241"/>
            <a:ext cx="8784036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92500" lnSpcReduction="10000"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sz="2400" b="1" dirty="0"/>
              <a:t>S</a:t>
            </a:r>
            <a:r>
              <a:rPr lang="en-US" altLang="zh-CN" sz="2400" b="1" dirty="0"/>
              <a:t>afety c</a:t>
            </a:r>
            <a:r>
              <a:rPr lang="en-US" sz="2400" b="1" dirty="0"/>
              <a:t>onstraint</a:t>
            </a:r>
            <a:r>
              <a:rPr lang="en-US" sz="2400" dirty="0"/>
              <a:t>: force each vehicle pair (</a:t>
            </a:r>
            <a:r>
              <a:rPr lang="en-US" sz="2400" i="1" dirty="0" err="1"/>
              <a:t>i</a:t>
            </a:r>
            <a:r>
              <a:rPr lang="en-US" sz="2400" dirty="0"/>
              <a:t>, </a:t>
            </a:r>
            <a:r>
              <a:rPr lang="en-US" sz="2400" i="1" dirty="0"/>
              <a:t>j</a:t>
            </a:r>
            <a:r>
              <a:rPr lang="en-US" sz="2400" dirty="0"/>
              <a:t>) to maintain a safety distance at every time step</a:t>
            </a:r>
          </a:p>
        </p:txBody>
      </p:sp>
      <p:sp>
        <p:nvSpPr>
          <p:cNvPr id="53" name="Convex Feasible Set Algorithm for Efficient Long Term Planning">
            <a:extLst>
              <a:ext uri="{FF2B5EF4-FFF2-40B4-BE49-F238E27FC236}">
                <a16:creationId xmlns:a16="http://schemas.microsoft.com/office/drawing/2014/main" id="{EC01876D-A8E7-4D4E-941B-99D3C5DF9724}"/>
              </a:ext>
            </a:extLst>
          </p:cNvPr>
          <p:cNvSpPr txBox="1">
            <a:spLocks/>
          </p:cNvSpPr>
          <p:nvPr/>
        </p:nvSpPr>
        <p:spPr>
          <a:xfrm>
            <a:off x="1246084" y="4744279"/>
            <a:ext cx="8784036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92500" lnSpcReduction="10000"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sz="2400" b="1" dirty="0"/>
              <a:t>Initial position</a:t>
            </a:r>
            <a:r>
              <a:rPr lang="en-US" sz="2400" dirty="0"/>
              <a:t>: make the planned trajectories to start as close to the vehicle’ current position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8080020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33832F3-4AF6-4C87-9526-F76DCDB560F6}"/>
                  </a:ext>
                </a:extLst>
              </p:cNvPr>
              <p:cNvSpPr txBox="1"/>
              <p:nvPr/>
            </p:nvSpPr>
            <p:spPr>
              <a:xfrm>
                <a:off x="1210988" y="4293851"/>
                <a:ext cx="9266631" cy="22521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lang="en-US" altLang="zh-CN" sz="2200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sym typeface="Calibri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with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ts val="900"/>
                  </a:lnSpc>
                  <a:spcAft>
                    <a:spcPts val="1800"/>
                  </a:spcAft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 surrounding vehicle </a:t>
                </a:r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time step </a:t>
                </a:r>
                <a:r>
                  <a:rPr lang="en-US" altLang="zh-CN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</a:p>
              <a:p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33832F3-4AF6-4C87-9526-F76DCDB56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88" y="4293851"/>
                <a:ext cx="9266631" cy="2252155"/>
              </a:xfrm>
              <a:prstGeom prst="rect">
                <a:avLst/>
              </a:prstGeom>
              <a:blipFill>
                <a:blip r:embed="rId2"/>
                <a:stretch>
                  <a:fillRect l="-8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Safety constraint: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00C9451-6353-4A9E-AED3-5CBD6F1C8555}"/>
                  </a:ext>
                </a:extLst>
              </p:cNvPr>
              <p:cNvSpPr txBox="1"/>
              <p:nvPr/>
            </p:nvSpPr>
            <p:spPr>
              <a:xfrm>
                <a:off x="1210988" y="1906720"/>
                <a:ext cx="9266631" cy="11735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𝑑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lang="en-US" altLang="zh-CN" sz="2200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sym typeface="Calibri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sym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with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safety</m:t>
                      </m:r>
                      <m:r>
                        <m:rPr>
                          <m:nor/>
                        </m:rPr>
                        <a:rPr lang="en-US" altLang="zh-CN" sz="2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margin</m:t>
                      </m:r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00C9451-6353-4A9E-AED3-5CBD6F1C8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88" y="1906720"/>
                <a:ext cx="9266631" cy="1173526"/>
              </a:xfrm>
              <a:prstGeom prst="rect">
                <a:avLst/>
              </a:prstGeom>
              <a:blipFill>
                <a:blip r:embed="rId3"/>
                <a:stretch>
                  <a:fillRect l="-1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E86AD47D-1B0E-49E0-B89C-88BAB9A83C8C}"/>
              </a:ext>
            </a:extLst>
          </p:cNvPr>
          <p:cNvCxnSpPr>
            <a:cxnSpLocks/>
          </p:cNvCxnSpPr>
          <p:nvPr/>
        </p:nvCxnSpPr>
        <p:spPr>
          <a:xfrm flipV="1">
            <a:off x="4616154" y="1780066"/>
            <a:ext cx="3908703" cy="206110"/>
          </a:xfrm>
          <a:prstGeom prst="bentConnector3">
            <a:avLst>
              <a:gd name="adj1" fmla="val 150"/>
            </a:avLst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F66A881-5C07-4F39-AA88-854A8CF5E0C3}"/>
              </a:ext>
            </a:extLst>
          </p:cNvPr>
          <p:cNvCxnSpPr/>
          <p:nvPr/>
        </p:nvCxnSpPr>
        <p:spPr>
          <a:xfrm flipV="1">
            <a:off x="6183630" y="1772816"/>
            <a:ext cx="0" cy="213360"/>
          </a:xfrm>
          <a:prstGeom prst="lin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AAC6BF8-AB42-4B8A-8F05-5D465ED4E33C}"/>
              </a:ext>
            </a:extLst>
          </p:cNvPr>
          <p:cNvSpPr txBox="1"/>
          <p:nvPr/>
        </p:nvSpPr>
        <p:spPr>
          <a:xfrm>
            <a:off x="8804062" y="1285997"/>
            <a:ext cx="301751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Assume vehicles are connected, i.e., are able to share </a:t>
            </a:r>
            <a:r>
              <a:rPr lang="en-US" altLang="zh-CN" sz="1800" b="0" i="1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low-bandwidth information,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this is constant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AB96088-AD29-424A-9C05-C4A812B997A3}"/>
              </a:ext>
            </a:extLst>
          </p:cNvPr>
          <p:cNvGrpSpPr/>
          <p:nvPr/>
        </p:nvGrpSpPr>
        <p:grpSpPr>
          <a:xfrm>
            <a:off x="3444328" y="2902595"/>
            <a:ext cx="2555321" cy="1103932"/>
            <a:chOff x="3765340" y="2545738"/>
            <a:chExt cx="2555321" cy="1103932"/>
          </a:xfrm>
        </p:grpSpPr>
        <p:sp>
          <p:nvSpPr>
            <p:cNvPr id="75" name="箭头: 下 74">
              <a:extLst>
                <a:ext uri="{FF2B5EF4-FFF2-40B4-BE49-F238E27FC236}">
                  <a16:creationId xmlns:a16="http://schemas.microsoft.com/office/drawing/2014/main" id="{4CB13B45-83CB-4CA5-B72E-F368BD347965}"/>
                </a:ext>
              </a:extLst>
            </p:cNvPr>
            <p:cNvSpPr/>
            <p:nvPr/>
          </p:nvSpPr>
          <p:spPr>
            <a:xfrm>
              <a:off x="5857635" y="2545738"/>
              <a:ext cx="463026" cy="1103932"/>
            </a:xfrm>
            <a:prstGeom prst="downArrow">
              <a:avLst/>
            </a:prstGeom>
            <a:solidFill>
              <a:srgbClr val="FF0000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AEBF209-C7C7-4E19-B2F4-3E968F0093F3}"/>
                </a:ext>
              </a:extLst>
            </p:cNvPr>
            <p:cNvSpPr txBox="1"/>
            <p:nvPr/>
          </p:nvSpPr>
          <p:spPr>
            <a:xfrm>
              <a:off x="3765340" y="2748978"/>
              <a:ext cx="232380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0" i="1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rPr>
                <a:t>Use CFS to convexify the safety constraint</a:t>
              </a:r>
              <a:endParaRPr kumimoji="0" lang="zh-CN" alt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18F236F-BF4B-47CD-9005-B1B332FE1A30}"/>
              </a:ext>
            </a:extLst>
          </p:cNvPr>
          <p:cNvGrpSpPr/>
          <p:nvPr/>
        </p:nvGrpSpPr>
        <p:grpSpPr>
          <a:xfrm>
            <a:off x="8065280" y="3895105"/>
            <a:ext cx="3884567" cy="1799472"/>
            <a:chOff x="8065280" y="3895105"/>
            <a:chExt cx="3884567" cy="1799472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78B7513-3817-4F2B-ADF8-E4D1882473B5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3895105"/>
              <a:ext cx="3884567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05484AE-22CF-4561-A3B6-3512CD7CCC43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4344973"/>
              <a:ext cx="3884567" cy="0"/>
            </a:xfrm>
            <a:prstGeom prst="line">
              <a:avLst/>
            </a:prstGeom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2846E4F-FDE1-4A2C-9774-78248CCFD21D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4794841"/>
              <a:ext cx="3884567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932B91D-F524-4057-A8DC-7EBB41C5CD89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5244709"/>
              <a:ext cx="3884567" cy="0"/>
            </a:xfrm>
            <a:prstGeom prst="line">
              <a:avLst/>
            </a:prstGeom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57E61EB-8C54-49EB-9DA1-254743F9BAD7}"/>
                </a:ext>
              </a:extLst>
            </p:cNvPr>
            <p:cNvCxnSpPr>
              <a:cxnSpLocks/>
            </p:cNvCxnSpPr>
            <p:nvPr/>
          </p:nvCxnSpPr>
          <p:spPr>
            <a:xfrm>
              <a:off x="8065280" y="5694577"/>
              <a:ext cx="3884567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2945AF-8E80-4893-B845-D1E4425C82A9}"/>
                </a:ext>
              </a:extLst>
            </p:cNvPr>
            <p:cNvSpPr/>
            <p:nvPr/>
          </p:nvSpPr>
          <p:spPr>
            <a:xfrm>
              <a:off x="8524857" y="5044286"/>
              <a:ext cx="619874" cy="40503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BAAEEE2-A5B1-429E-9D23-40FC0D17CC82}"/>
                </a:ext>
              </a:extLst>
            </p:cNvPr>
            <p:cNvSpPr/>
            <p:nvPr/>
          </p:nvSpPr>
          <p:spPr>
            <a:xfrm>
              <a:off x="9766782" y="4142455"/>
              <a:ext cx="619874" cy="405036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37E905B-E8EC-4692-80B4-743CB8CCF7BE}"/>
                </a:ext>
              </a:extLst>
            </p:cNvPr>
            <p:cNvSpPr/>
            <p:nvPr/>
          </p:nvSpPr>
          <p:spPr>
            <a:xfrm>
              <a:off x="9654145" y="4074969"/>
              <a:ext cx="845147" cy="546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B347702-DE11-4BCA-A18F-C1B13E2360AF}"/>
                </a:ext>
              </a:extLst>
            </p:cNvPr>
            <p:cNvSpPr/>
            <p:nvPr/>
          </p:nvSpPr>
          <p:spPr>
            <a:xfrm>
              <a:off x="10981086" y="5044632"/>
              <a:ext cx="670600" cy="40503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5C2F1BE-DC84-4D6B-8162-13383B331F5A}"/>
                </a:ext>
              </a:extLst>
            </p:cNvPr>
            <p:cNvSpPr/>
            <p:nvPr/>
          </p:nvSpPr>
          <p:spPr>
            <a:xfrm>
              <a:off x="10868450" y="4977146"/>
              <a:ext cx="914307" cy="54672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B5F808E7-3FB5-44DD-A187-D67FF7FA5CB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34795" y="4611836"/>
              <a:ext cx="827197" cy="6328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99E1C57-89C3-4BC3-A92A-ADE6E60F0168}"/>
                </a:ext>
              </a:extLst>
            </p:cNvPr>
            <p:cNvSpPr/>
            <p:nvPr/>
          </p:nvSpPr>
          <p:spPr>
            <a:xfrm>
              <a:off x="8804227" y="5213790"/>
              <a:ext cx="41056" cy="51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FA128F5-FF7C-4E23-B20D-9B6A64259620}"/>
                </a:ext>
              </a:extLst>
            </p:cNvPr>
            <p:cNvSpPr/>
            <p:nvPr/>
          </p:nvSpPr>
          <p:spPr>
            <a:xfrm>
              <a:off x="11270495" y="5221410"/>
              <a:ext cx="41056" cy="51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46523CB6-7C05-441B-9C35-59062F303004}"/>
                </a:ext>
              </a:extLst>
            </p:cNvPr>
            <p:cNvSpPr/>
            <p:nvPr/>
          </p:nvSpPr>
          <p:spPr>
            <a:xfrm>
              <a:off x="10056190" y="4319233"/>
              <a:ext cx="41056" cy="51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9CCBBC0-DB98-4BB5-AA74-C8263343F0C3}"/>
                    </a:ext>
                  </a:extLst>
                </p:cNvPr>
                <p:cNvSpPr txBox="1"/>
                <p:nvPr/>
              </p:nvSpPr>
              <p:spPr>
                <a:xfrm>
                  <a:off x="8771729" y="3948131"/>
                  <a:ext cx="1347534" cy="4228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09CCBBC0-DB98-4BB5-AA74-C8263343F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729" y="3948131"/>
                  <a:ext cx="1347534" cy="422873"/>
                </a:xfrm>
                <a:prstGeom prst="rect">
                  <a:avLst/>
                </a:prstGeom>
                <a:blipFill>
                  <a:blip r:embed="rId4"/>
                  <a:stretch>
                    <a:fillRect b="-724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019684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Safety constraint: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33832F3-4AF6-4C87-9526-F76DCDB560F6}"/>
                  </a:ext>
                </a:extLst>
              </p:cNvPr>
              <p:cNvSpPr txBox="1"/>
              <p:nvPr/>
            </p:nvSpPr>
            <p:spPr>
              <a:xfrm>
                <a:off x="1462684" y="1649550"/>
                <a:ext cx="9266631" cy="19059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lang="en-US" altLang="zh-CN" sz="2200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sym typeface="Calibri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with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633832F3-4AF6-4C87-9526-F76DCDB56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84" y="1649550"/>
                <a:ext cx="9266631" cy="19059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402945AF-8E80-4893-B845-D1E4425C82A9}"/>
              </a:ext>
            </a:extLst>
          </p:cNvPr>
          <p:cNvSpPr/>
          <p:nvPr/>
        </p:nvSpPr>
        <p:spPr>
          <a:xfrm>
            <a:off x="4313150" y="5195536"/>
            <a:ext cx="887114" cy="5796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BAAEEE2-A5B1-429E-9D23-40FC0D17CC82}"/>
              </a:ext>
            </a:extLst>
          </p:cNvPr>
          <p:cNvSpPr/>
          <p:nvPr/>
        </p:nvSpPr>
        <p:spPr>
          <a:xfrm>
            <a:off x="6090492" y="3904906"/>
            <a:ext cx="887114" cy="5796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37E905B-E8EC-4692-80B4-743CB8CCF7BE}"/>
              </a:ext>
            </a:extLst>
          </p:cNvPr>
          <p:cNvSpPr/>
          <p:nvPr/>
        </p:nvSpPr>
        <p:spPr>
          <a:xfrm>
            <a:off x="5929295" y="3808326"/>
            <a:ext cx="1209506" cy="7824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5F808E7-3FB5-44DD-A187-D67FF7FA5C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6708" y="4576647"/>
            <a:ext cx="1183818" cy="905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599E1C57-89C3-4BC3-A92A-ADE6E60F0168}"/>
              </a:ext>
            </a:extLst>
          </p:cNvPr>
          <p:cNvSpPr/>
          <p:nvPr/>
        </p:nvSpPr>
        <p:spPr>
          <a:xfrm>
            <a:off x="4712961" y="5438115"/>
            <a:ext cx="58756" cy="73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6523CB6-7C05-441B-9C35-59062F303004}"/>
              </a:ext>
            </a:extLst>
          </p:cNvPr>
          <p:cNvSpPr/>
          <p:nvPr/>
        </p:nvSpPr>
        <p:spPr>
          <a:xfrm>
            <a:off x="6504670" y="4157897"/>
            <a:ext cx="58756" cy="73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09CCBBC0-DB98-4BB5-AA74-C8263343F0C3}"/>
                  </a:ext>
                </a:extLst>
              </p:cNvPr>
              <p:cNvSpPr txBox="1"/>
              <p:nvPr/>
            </p:nvSpPr>
            <p:spPr>
              <a:xfrm>
                <a:off x="6422534" y="3625477"/>
                <a:ext cx="1928482" cy="6051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09CCBBC0-DB98-4BB5-AA74-C8263343F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534" y="3625477"/>
                <a:ext cx="1928482" cy="605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4197F87-B9C3-494E-99E9-9B240BE36A07}"/>
                  </a:ext>
                </a:extLst>
              </p:cNvPr>
              <p:cNvSpPr txBox="1"/>
              <p:nvPr/>
            </p:nvSpPr>
            <p:spPr>
              <a:xfrm>
                <a:off x="3929441" y="5148290"/>
                <a:ext cx="1279373" cy="444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4197F87-B9C3-494E-99E9-9B240BE36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41" y="5148290"/>
                <a:ext cx="1279373" cy="444930"/>
              </a:xfrm>
              <a:prstGeom prst="rect">
                <a:avLst/>
              </a:prstGeom>
              <a:blipFill>
                <a:blip r:embed="rId4"/>
                <a:stretch>
                  <a:fillRect b="-41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C05B651-D93B-48CB-BB20-40780B35F97A}"/>
              </a:ext>
            </a:extLst>
          </p:cNvPr>
          <p:cNvCxnSpPr/>
          <p:nvPr/>
        </p:nvCxnSpPr>
        <p:spPr>
          <a:xfrm flipH="1" flipV="1">
            <a:off x="6089640" y="4724400"/>
            <a:ext cx="852" cy="3294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8DA0E1A-6C99-422E-8F82-38E2F9F52FA1}"/>
              </a:ext>
            </a:extLst>
          </p:cNvPr>
          <p:cNvCxnSpPr/>
          <p:nvPr/>
        </p:nvCxnSpPr>
        <p:spPr>
          <a:xfrm flipH="1">
            <a:off x="2214880" y="3901440"/>
            <a:ext cx="4066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E60B5D5-910E-499A-8AE6-2DE7F110BE86}"/>
              </a:ext>
            </a:extLst>
          </p:cNvPr>
          <p:cNvCxnSpPr>
            <a:cxnSpLocks/>
          </p:cNvCxnSpPr>
          <p:nvPr/>
        </p:nvCxnSpPr>
        <p:spPr>
          <a:xfrm flipH="1" flipV="1">
            <a:off x="4866179" y="3224938"/>
            <a:ext cx="2126231" cy="2731627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4E22A79E-1CAD-454C-A332-3F529A344710}"/>
                  </a:ext>
                </a:extLst>
              </p:cNvPr>
              <p:cNvSpPr txBox="1"/>
              <p:nvPr/>
            </p:nvSpPr>
            <p:spPr>
              <a:xfrm>
                <a:off x="6767792" y="5330371"/>
                <a:ext cx="190306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4E22A79E-1CAD-454C-A332-3F529A344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92" y="5330371"/>
                <a:ext cx="1903060" cy="369332"/>
              </a:xfrm>
              <a:prstGeom prst="rect">
                <a:avLst/>
              </a:prstGeom>
              <a:blipFill>
                <a:blip r:embed="rId5"/>
                <a:stretch>
                  <a:fillRect l="-2564" t="-9836" b="-229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F71771F-E24D-4483-83BE-F1405EE6D56E}"/>
              </a:ext>
            </a:extLst>
          </p:cNvPr>
          <p:cNvCxnSpPr>
            <a:cxnSpLocks/>
          </p:cNvCxnSpPr>
          <p:nvPr/>
        </p:nvCxnSpPr>
        <p:spPr>
          <a:xfrm flipH="1">
            <a:off x="4589711" y="3555456"/>
            <a:ext cx="510609" cy="4345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C15BA471-EDE5-4AA6-BACF-011EFC97E9C4}"/>
                  </a:ext>
                </a:extLst>
              </p:cNvPr>
              <p:cNvSpPr txBox="1"/>
              <p:nvPr/>
            </p:nvSpPr>
            <p:spPr>
              <a:xfrm>
                <a:off x="6767792" y="5327122"/>
                <a:ext cx="190306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C15BA471-EDE5-4AA6-BACF-011EFC97E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92" y="5327122"/>
                <a:ext cx="1903060" cy="369332"/>
              </a:xfrm>
              <a:prstGeom prst="rect">
                <a:avLst/>
              </a:prstGeom>
              <a:blipFill>
                <a:blip r:embed="rId6"/>
                <a:stretch>
                  <a:fillRect l="-2564" t="-11667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本框 86">
            <a:extLst>
              <a:ext uri="{FF2B5EF4-FFF2-40B4-BE49-F238E27FC236}">
                <a16:creationId xmlns:a16="http://schemas.microsoft.com/office/drawing/2014/main" id="{AD8B5AB2-5D4C-48A1-B40C-D6596C3E9393}"/>
              </a:ext>
            </a:extLst>
          </p:cNvPr>
          <p:cNvSpPr txBox="1"/>
          <p:nvPr/>
        </p:nvSpPr>
        <p:spPr>
          <a:xfrm>
            <a:off x="3643390" y="3973231"/>
            <a:ext cx="1279373" cy="369332"/>
          </a:xfrm>
          <a:prstGeom prst="rect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Feasible set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802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Initial position:</a:t>
            </a:r>
            <a:endParaRPr lang="en-US" sz="2400" dirty="0"/>
          </a:p>
        </p:txBody>
      </p:sp>
      <p:sp>
        <p:nvSpPr>
          <p:cNvPr id="31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421659F7-7472-4CF9-918F-2929454AB924}"/>
              </a:ext>
            </a:extLst>
          </p:cNvPr>
          <p:cNvSpPr txBox="1"/>
          <p:nvPr/>
        </p:nvSpPr>
        <p:spPr>
          <a:xfrm>
            <a:off x="2743701" y="6435492"/>
            <a:ext cx="85761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J. Chen, C. Liu, and M. </a:t>
            </a:r>
            <a:r>
              <a:rPr lang="en-US" dirty="0" err="1"/>
              <a:t>Tomizuka</a:t>
            </a:r>
            <a:r>
              <a:rPr lang="en-US" dirty="0"/>
              <a:t>, “</a:t>
            </a:r>
            <a:r>
              <a:rPr lang="en-US" sz="1050" u="sng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Foad</a:t>
            </a:r>
            <a:r>
              <a:rPr lang="en-US"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: Fast optimization-based autonomous driving motion planner</a:t>
            </a:r>
            <a:r>
              <a:rPr lang="en-US" dirty="0"/>
              <a:t>,” in </a:t>
            </a:r>
            <a:r>
              <a:rPr lang="en-US" i="1" dirty="0"/>
              <a:t>2018 Annual American Control</a:t>
            </a:r>
          </a:p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i="1" dirty="0"/>
              <a:t>Conference (ACC)</a:t>
            </a:r>
            <a:r>
              <a:rPr lang="en-US" dirty="0"/>
              <a:t>. IEEE, 2018, pp. 4725–4732.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2B882EE-44C6-46E5-B22E-DD814C3B51FB}"/>
              </a:ext>
            </a:extLst>
          </p:cNvPr>
          <p:cNvGrpSpPr/>
          <p:nvPr/>
        </p:nvGrpSpPr>
        <p:grpSpPr>
          <a:xfrm>
            <a:off x="1564469" y="4044309"/>
            <a:ext cx="8913150" cy="1679496"/>
            <a:chOff x="1564469" y="3733224"/>
            <a:chExt cx="8913150" cy="1679496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4A6B833-550E-4D3A-B894-FCB7C8E821BA}"/>
                </a:ext>
              </a:extLst>
            </p:cNvPr>
            <p:cNvGrpSpPr/>
            <p:nvPr/>
          </p:nvGrpSpPr>
          <p:grpSpPr>
            <a:xfrm>
              <a:off x="1564469" y="3733224"/>
              <a:ext cx="4079953" cy="1674654"/>
              <a:chOff x="1572738" y="3252457"/>
              <a:chExt cx="4079953" cy="1674654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9BFC463-C10F-4509-AEBC-55126219E93B}"/>
                  </a:ext>
                </a:extLst>
              </p:cNvPr>
              <p:cNvSpPr/>
              <p:nvPr/>
            </p:nvSpPr>
            <p:spPr>
              <a:xfrm>
                <a:off x="3101006" y="3572860"/>
                <a:ext cx="1196541" cy="62354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B0BEB4FB-2D36-46A9-8A18-19EB3EDAB5B0}"/>
                  </a:ext>
                </a:extLst>
              </p:cNvPr>
              <p:cNvSpPr/>
              <p:nvPr/>
            </p:nvSpPr>
            <p:spPr>
              <a:xfrm>
                <a:off x="1755958" y="3743788"/>
                <a:ext cx="96367" cy="9636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85BFA5B-AF46-4281-B715-D908C528C961}"/>
                  </a:ext>
                </a:extLst>
              </p:cNvPr>
              <p:cNvSpPr/>
              <p:nvPr/>
            </p:nvSpPr>
            <p:spPr>
              <a:xfrm>
                <a:off x="2475799" y="3743788"/>
                <a:ext cx="96367" cy="9636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C828271B-1218-4D16-82D8-38357CE43E13}"/>
                  </a:ext>
                </a:extLst>
              </p:cNvPr>
              <p:cNvSpPr/>
              <p:nvPr/>
            </p:nvSpPr>
            <p:spPr>
              <a:xfrm>
                <a:off x="5364808" y="3865759"/>
                <a:ext cx="96367" cy="9636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8FEE4EFC-4344-46C3-B236-E3B20234EB69}"/>
                  </a:ext>
                </a:extLst>
              </p:cNvPr>
              <p:cNvSpPr/>
              <p:nvPr/>
            </p:nvSpPr>
            <p:spPr>
              <a:xfrm>
                <a:off x="1798064" y="3340710"/>
                <a:ext cx="3623223" cy="569872"/>
              </a:xfrm>
              <a:custGeom>
                <a:avLst/>
                <a:gdLst>
                  <a:gd name="connsiteX0" fmla="*/ 0 w 4607560"/>
                  <a:gd name="connsiteY0" fmla="*/ 567212 h 724692"/>
                  <a:gd name="connsiteX1" fmla="*/ 355600 w 4607560"/>
                  <a:gd name="connsiteY1" fmla="*/ 303052 h 724692"/>
                  <a:gd name="connsiteX2" fmla="*/ 1173480 w 4607560"/>
                  <a:gd name="connsiteY2" fmla="*/ 130332 h 724692"/>
                  <a:gd name="connsiteX3" fmla="*/ 2270760 w 4607560"/>
                  <a:gd name="connsiteY3" fmla="*/ 3332 h 724692"/>
                  <a:gd name="connsiteX4" fmla="*/ 3352800 w 4607560"/>
                  <a:gd name="connsiteY4" fmla="*/ 64292 h 724692"/>
                  <a:gd name="connsiteX5" fmla="*/ 4114800 w 4607560"/>
                  <a:gd name="connsiteY5" fmla="*/ 343692 h 724692"/>
                  <a:gd name="connsiteX6" fmla="*/ 4607560 w 4607560"/>
                  <a:gd name="connsiteY6" fmla="*/ 724692 h 724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7560" h="724692">
                    <a:moveTo>
                      <a:pt x="0" y="567212"/>
                    </a:moveTo>
                    <a:cubicBezTo>
                      <a:pt x="80010" y="471538"/>
                      <a:pt x="160020" y="375865"/>
                      <a:pt x="355600" y="303052"/>
                    </a:cubicBezTo>
                    <a:cubicBezTo>
                      <a:pt x="551180" y="230239"/>
                      <a:pt x="854287" y="180285"/>
                      <a:pt x="1173480" y="130332"/>
                    </a:cubicBezTo>
                    <a:cubicBezTo>
                      <a:pt x="1492673" y="80379"/>
                      <a:pt x="1907540" y="14339"/>
                      <a:pt x="2270760" y="3332"/>
                    </a:cubicBezTo>
                    <a:cubicBezTo>
                      <a:pt x="2633980" y="-7675"/>
                      <a:pt x="3045460" y="7565"/>
                      <a:pt x="3352800" y="64292"/>
                    </a:cubicBezTo>
                    <a:cubicBezTo>
                      <a:pt x="3660140" y="121019"/>
                      <a:pt x="3905673" y="233625"/>
                      <a:pt x="4114800" y="343692"/>
                    </a:cubicBezTo>
                    <a:cubicBezTo>
                      <a:pt x="4323927" y="453759"/>
                      <a:pt x="4465743" y="589225"/>
                      <a:pt x="4607560" y="724692"/>
                    </a:cubicBez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4448FCA8-5907-41FC-AC67-E1E6DE046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572738" y="3884632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h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4448FCA8-5907-41FC-AC67-E1E6DE046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72738" y="3884632"/>
                    <a:ext cx="462807" cy="2943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25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4D78566C-0B05-4788-9F47-72474DBB7761}"/>
                      </a:ext>
                    </a:extLst>
                  </p:cNvPr>
                  <p:cNvSpPr txBox="1"/>
                  <p:nvPr/>
                </p:nvSpPr>
                <p:spPr>
                  <a:xfrm>
                    <a:off x="2303407" y="3886750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h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+1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4D78566C-0B05-4788-9F47-72474DBB77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3407" y="3886750"/>
                    <a:ext cx="462807" cy="2943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32895" b="-1020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BAA35A18-5744-48A0-A828-A9F26AAEF996}"/>
                      </a:ext>
                    </a:extLst>
                  </p:cNvPr>
                  <p:cNvSpPr txBox="1"/>
                  <p:nvPr/>
                </p:nvSpPr>
                <p:spPr>
                  <a:xfrm>
                    <a:off x="5189884" y="3985096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𝑒𝑛𝑑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BAA35A18-5744-48A0-A828-A9F26AAEF9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9884" y="3985096"/>
                    <a:ext cx="462807" cy="2943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8947" b="-1041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F98C584-BE25-4E61-8ACC-27E268DC695D}"/>
                  </a:ext>
                </a:extLst>
              </p:cNvPr>
              <p:cNvSpPr txBox="1"/>
              <p:nvPr/>
            </p:nvSpPr>
            <p:spPr>
              <a:xfrm>
                <a:off x="2322756" y="4557779"/>
                <a:ext cx="2753039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Without slack variable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8B77897B-87BB-418A-925F-F65CB888F189}"/>
                  </a:ext>
                </a:extLst>
              </p:cNvPr>
              <p:cNvSpPr/>
              <p:nvPr/>
            </p:nvSpPr>
            <p:spPr>
              <a:xfrm>
                <a:off x="2522220" y="3252457"/>
                <a:ext cx="2895600" cy="648983"/>
              </a:xfrm>
              <a:custGeom>
                <a:avLst/>
                <a:gdLst>
                  <a:gd name="connsiteX0" fmla="*/ 0 w 2895600"/>
                  <a:gd name="connsiteY0" fmla="*/ 542303 h 648983"/>
                  <a:gd name="connsiteX1" fmla="*/ 228600 w 2895600"/>
                  <a:gd name="connsiteY1" fmla="*/ 302273 h 648983"/>
                  <a:gd name="connsiteX2" fmla="*/ 491490 w 2895600"/>
                  <a:gd name="connsiteY2" fmla="*/ 146063 h 648983"/>
                  <a:gd name="connsiteX3" fmla="*/ 1127760 w 2895600"/>
                  <a:gd name="connsiteY3" fmla="*/ 5093 h 648983"/>
                  <a:gd name="connsiteX4" fmla="*/ 1924050 w 2895600"/>
                  <a:gd name="connsiteY4" fmla="*/ 58433 h 648983"/>
                  <a:gd name="connsiteX5" fmla="*/ 2560320 w 2895600"/>
                  <a:gd name="connsiteY5" fmla="*/ 313703 h 648983"/>
                  <a:gd name="connsiteX6" fmla="*/ 2895600 w 2895600"/>
                  <a:gd name="connsiteY6" fmla="*/ 648983 h 64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95600" h="648983">
                    <a:moveTo>
                      <a:pt x="0" y="542303"/>
                    </a:moveTo>
                    <a:cubicBezTo>
                      <a:pt x="73342" y="455308"/>
                      <a:pt x="146685" y="368313"/>
                      <a:pt x="228600" y="302273"/>
                    </a:cubicBezTo>
                    <a:cubicBezTo>
                      <a:pt x="310515" y="236233"/>
                      <a:pt x="341630" y="195593"/>
                      <a:pt x="491490" y="146063"/>
                    </a:cubicBezTo>
                    <a:cubicBezTo>
                      <a:pt x="641350" y="96533"/>
                      <a:pt x="889000" y="19698"/>
                      <a:pt x="1127760" y="5093"/>
                    </a:cubicBezTo>
                    <a:cubicBezTo>
                      <a:pt x="1366520" y="-9512"/>
                      <a:pt x="1685290" y="6998"/>
                      <a:pt x="1924050" y="58433"/>
                    </a:cubicBezTo>
                    <a:cubicBezTo>
                      <a:pt x="2162810" y="109868"/>
                      <a:pt x="2398395" y="215278"/>
                      <a:pt x="2560320" y="313703"/>
                    </a:cubicBezTo>
                    <a:cubicBezTo>
                      <a:pt x="2722245" y="412128"/>
                      <a:pt x="2785745" y="502933"/>
                      <a:pt x="2895600" y="648983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641F9758-17BE-4FB4-A79F-7418623BAAED}"/>
                </a:ext>
              </a:extLst>
            </p:cNvPr>
            <p:cNvGrpSpPr/>
            <p:nvPr/>
          </p:nvGrpSpPr>
          <p:grpSpPr>
            <a:xfrm>
              <a:off x="6397666" y="3831113"/>
              <a:ext cx="4079953" cy="1581607"/>
              <a:chOff x="6141976" y="3340710"/>
              <a:chExt cx="4079953" cy="1581607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BAFCCE2E-DDD0-4C8F-92EF-7BBFEA4E1FA6}"/>
                  </a:ext>
                </a:extLst>
              </p:cNvPr>
              <p:cNvSpPr/>
              <p:nvPr/>
            </p:nvSpPr>
            <p:spPr>
              <a:xfrm>
                <a:off x="7670244" y="3611059"/>
                <a:ext cx="1196541" cy="62354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A1190E03-98AB-4FF0-8A39-E2D1EEECA70C}"/>
                  </a:ext>
                </a:extLst>
              </p:cNvPr>
              <p:cNvSpPr/>
              <p:nvPr/>
            </p:nvSpPr>
            <p:spPr>
              <a:xfrm>
                <a:off x="6325196" y="3781987"/>
                <a:ext cx="96367" cy="9636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F28804B5-A373-4F2D-97A8-3633F2C70A05}"/>
                  </a:ext>
                </a:extLst>
              </p:cNvPr>
              <p:cNvSpPr/>
              <p:nvPr/>
            </p:nvSpPr>
            <p:spPr>
              <a:xfrm>
                <a:off x="7045037" y="3781987"/>
                <a:ext cx="96367" cy="9636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2EF3FF48-34CA-4C67-8F77-FA6860021226}"/>
                  </a:ext>
                </a:extLst>
              </p:cNvPr>
              <p:cNvSpPr/>
              <p:nvPr/>
            </p:nvSpPr>
            <p:spPr>
              <a:xfrm>
                <a:off x="9934046" y="3903958"/>
                <a:ext cx="96367" cy="9636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F2047C66-80D7-4C26-BDA2-EBD15B8DD6F0}"/>
                      </a:ext>
                    </a:extLst>
                  </p:cNvPr>
                  <p:cNvSpPr txBox="1"/>
                  <p:nvPr/>
                </p:nvSpPr>
                <p:spPr>
                  <a:xfrm>
                    <a:off x="6141976" y="3922831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h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F2047C66-80D7-4C26-BDA2-EBD15B8DD6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976" y="3922831"/>
                    <a:ext cx="462807" cy="2943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417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B00ADD29-7ED7-4022-9296-8E676EACDC03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645" y="3924949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h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+1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B00ADD29-7ED7-4022-9296-8E676EACDC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645" y="3924949"/>
                    <a:ext cx="462807" cy="2943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2895" b="-1020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194600F-704C-4511-95C8-2408F96769D4}"/>
                      </a:ext>
                    </a:extLst>
                  </p:cNvPr>
                  <p:cNvSpPr txBox="1"/>
                  <p:nvPr/>
                </p:nvSpPr>
                <p:spPr>
                  <a:xfrm>
                    <a:off x="9759122" y="4023295"/>
                    <a:ext cx="462807" cy="2943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sym typeface="Calibri"/>
                                </a:rPr>
                                <m:t>𝑒𝑛𝑑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79" name="文本框 78">
                    <a:extLst>
                      <a:ext uri="{FF2B5EF4-FFF2-40B4-BE49-F238E27FC236}">
                        <a16:creationId xmlns:a16="http://schemas.microsoft.com/office/drawing/2014/main" id="{4194600F-704C-4511-95C8-2408F96769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9122" y="4023295"/>
                    <a:ext cx="462807" cy="2943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8947" b="-10204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3C913B8D-3A18-4B14-82FB-3BC2A429AD3B}"/>
                  </a:ext>
                </a:extLst>
              </p:cNvPr>
              <p:cNvSpPr/>
              <p:nvPr/>
            </p:nvSpPr>
            <p:spPr>
              <a:xfrm>
                <a:off x="6373122" y="3340710"/>
                <a:ext cx="3623223" cy="612029"/>
              </a:xfrm>
              <a:custGeom>
                <a:avLst/>
                <a:gdLst>
                  <a:gd name="connsiteX0" fmla="*/ 0 w 3590544"/>
                  <a:gd name="connsiteY0" fmla="*/ 337709 h 612029"/>
                  <a:gd name="connsiteX1" fmla="*/ 518160 w 3590544"/>
                  <a:gd name="connsiteY1" fmla="*/ 136541 h 612029"/>
                  <a:gd name="connsiteX2" fmla="*/ 1152144 w 3590544"/>
                  <a:gd name="connsiteY2" fmla="*/ 39005 h 612029"/>
                  <a:gd name="connsiteX3" fmla="*/ 1908048 w 3590544"/>
                  <a:gd name="connsiteY3" fmla="*/ 8525 h 612029"/>
                  <a:gd name="connsiteX4" fmla="*/ 2871216 w 3590544"/>
                  <a:gd name="connsiteY4" fmla="*/ 185309 h 612029"/>
                  <a:gd name="connsiteX5" fmla="*/ 3590544 w 3590544"/>
                  <a:gd name="connsiteY5" fmla="*/ 612029 h 61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90544" h="612029">
                    <a:moveTo>
                      <a:pt x="0" y="337709"/>
                    </a:moveTo>
                    <a:cubicBezTo>
                      <a:pt x="163068" y="262017"/>
                      <a:pt x="326136" y="186325"/>
                      <a:pt x="518160" y="136541"/>
                    </a:cubicBezTo>
                    <a:cubicBezTo>
                      <a:pt x="710184" y="86757"/>
                      <a:pt x="920496" y="60341"/>
                      <a:pt x="1152144" y="39005"/>
                    </a:cubicBezTo>
                    <a:cubicBezTo>
                      <a:pt x="1383792" y="17669"/>
                      <a:pt x="1621536" y="-15859"/>
                      <a:pt x="1908048" y="8525"/>
                    </a:cubicBezTo>
                    <a:cubicBezTo>
                      <a:pt x="2194560" y="32909"/>
                      <a:pt x="2590800" y="84725"/>
                      <a:pt x="2871216" y="185309"/>
                    </a:cubicBezTo>
                    <a:cubicBezTo>
                      <a:pt x="3151632" y="285893"/>
                      <a:pt x="3371088" y="448961"/>
                      <a:pt x="3590544" y="612029"/>
                    </a:cubicBez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6DAE68A4-44C2-45DE-A27D-15EB4D00F1B8}"/>
                  </a:ext>
                </a:extLst>
              </p:cNvPr>
              <p:cNvSpPr/>
              <p:nvPr/>
            </p:nvSpPr>
            <p:spPr>
              <a:xfrm>
                <a:off x="7082457" y="3367425"/>
                <a:ext cx="2907792" cy="585314"/>
              </a:xfrm>
              <a:custGeom>
                <a:avLst/>
                <a:gdLst>
                  <a:gd name="connsiteX0" fmla="*/ 0 w 2907792"/>
                  <a:gd name="connsiteY0" fmla="*/ 274418 h 585314"/>
                  <a:gd name="connsiteX1" fmla="*/ 402336 w 2907792"/>
                  <a:gd name="connsiteY1" fmla="*/ 73250 h 585314"/>
                  <a:gd name="connsiteX2" fmla="*/ 1139952 w 2907792"/>
                  <a:gd name="connsiteY2" fmla="*/ 98 h 585314"/>
                  <a:gd name="connsiteX3" fmla="*/ 2103120 w 2907792"/>
                  <a:gd name="connsiteY3" fmla="*/ 85442 h 585314"/>
                  <a:gd name="connsiteX4" fmla="*/ 2907792 w 2907792"/>
                  <a:gd name="connsiteY4" fmla="*/ 585314 h 58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7792" h="585314">
                    <a:moveTo>
                      <a:pt x="0" y="274418"/>
                    </a:moveTo>
                    <a:cubicBezTo>
                      <a:pt x="106172" y="196694"/>
                      <a:pt x="212344" y="118970"/>
                      <a:pt x="402336" y="73250"/>
                    </a:cubicBezTo>
                    <a:cubicBezTo>
                      <a:pt x="592328" y="27530"/>
                      <a:pt x="856488" y="-1934"/>
                      <a:pt x="1139952" y="98"/>
                    </a:cubicBezTo>
                    <a:cubicBezTo>
                      <a:pt x="1423416" y="2130"/>
                      <a:pt x="1808480" y="-12094"/>
                      <a:pt x="2103120" y="85442"/>
                    </a:cubicBezTo>
                    <a:cubicBezTo>
                      <a:pt x="2397760" y="182978"/>
                      <a:pt x="2652776" y="384146"/>
                      <a:pt x="2907792" y="585314"/>
                    </a:cubicBezTo>
                  </a:path>
                </a:pathLst>
              </a:cu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03296BB-DBFA-4EDF-AC6F-6F5F3426D2F4}"/>
                  </a:ext>
                </a:extLst>
              </p:cNvPr>
              <p:cNvSpPr txBox="1"/>
              <p:nvPr/>
            </p:nvSpPr>
            <p:spPr>
              <a:xfrm>
                <a:off x="6891994" y="4552985"/>
                <a:ext cx="2753039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slack variable</a:t>
                </a:r>
                <a:endParaRPr lang="zh-CN" alt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2FDDAEA-2113-4A37-9C42-F5EC1B5A90EC}"/>
                  </a:ext>
                </a:extLst>
              </p:cNvPr>
              <p:cNvSpPr txBox="1"/>
              <p:nvPr/>
            </p:nvSpPr>
            <p:spPr>
              <a:xfrm>
                <a:off x="1210988" y="1696000"/>
                <a:ext cx="9266631" cy="18049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1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c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  <a:sym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with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  <a:sym typeface="Calibri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>
                              <a:latin typeface="Cambria Math" panose="02040503050406030204" pitchFamily="18" charset="0"/>
                            </a:rPr>
                            <m:t>c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sz="2200" dirty="0"/>
                        <m:t> </m:t>
                      </m:r>
                      <m:r>
                        <m:rPr>
                          <m:nor/>
                        </m:rPr>
                        <a:rPr lang="en-US" altLang="zh-CN" sz="22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as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current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vehicle</m:t>
                      </m:r>
                      <m:r>
                        <m:rPr>
                          <m:nor/>
                        </m:rP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2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</m:oMath>
                  </m:oMathPara>
                </a14:m>
                <a:endParaRPr lang="en-US" altLang="zh-CN" sz="2200" dirty="0"/>
              </a:p>
              <a:p>
                <a:endPara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Adding slack variable can minimize the difference </a:t>
                </a:r>
                <a:r>
                  <a:rPr lang="en-US" altLang="zh-CN" sz="2200" b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the planned trajectories of adjacent time steps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82FDDAEA-2113-4A37-9C42-F5EC1B5A9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88" y="1696000"/>
                <a:ext cx="9266631" cy="1804918"/>
              </a:xfrm>
              <a:prstGeom prst="rect">
                <a:avLst/>
              </a:prstGeom>
              <a:blipFill>
                <a:blip r:embed="rId8"/>
                <a:stretch>
                  <a:fillRect l="-789" b="-60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0450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Deadlock resolution:</a:t>
            </a:r>
            <a:endParaRPr lang="en-US" sz="2400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2EBD16DD-E07B-42DD-BD69-B7BDB827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64" y="1465148"/>
            <a:ext cx="7297072" cy="2834942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A854B4-59EE-462D-9DDF-FAD0A4503497}"/>
              </a:ext>
            </a:extLst>
          </p:cNvPr>
          <p:cNvGrpSpPr/>
          <p:nvPr/>
        </p:nvGrpSpPr>
        <p:grpSpPr>
          <a:xfrm>
            <a:off x="1415801" y="4300090"/>
            <a:ext cx="9113939" cy="1723743"/>
            <a:chOff x="1029322" y="4589477"/>
            <a:chExt cx="8529457" cy="172374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4FD3E5D-5B64-4FCA-A955-314037A02FA1}"/>
                </a:ext>
              </a:extLst>
            </p:cNvPr>
            <p:cNvGrpSpPr/>
            <p:nvPr/>
          </p:nvGrpSpPr>
          <p:grpSpPr>
            <a:xfrm>
              <a:off x="1599343" y="5064842"/>
              <a:ext cx="7104645" cy="458482"/>
              <a:chOff x="1505075" y="4793897"/>
              <a:chExt cx="7104645" cy="458482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E75E65BA-029D-4C62-8544-4662CAB06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5075" y="4793897"/>
                <a:ext cx="4416467" cy="431738"/>
              </a:xfrm>
              <a:prstGeom prst="rect">
                <a:avLst/>
              </a:prstGeom>
            </p:spPr>
          </p:pic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F4CE353A-C500-4D5D-B6DB-1B24314A9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1542" y="4820641"/>
                <a:ext cx="2688178" cy="431738"/>
              </a:xfrm>
              <a:prstGeom prst="rect">
                <a:avLst/>
              </a:prstGeom>
            </p:spPr>
          </p:pic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4DEC792-5125-4FD8-A88B-58D4AE8ED14B}"/>
                </a:ext>
              </a:extLst>
            </p:cNvPr>
            <p:cNvSpPr txBox="1"/>
            <p:nvPr/>
          </p:nvSpPr>
          <p:spPr>
            <a:xfrm>
              <a:off x="1029322" y="4589477"/>
              <a:ext cx="57067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Criteria to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desired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speed: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285B619D-AA80-44BF-8C44-61A94261F49C}"/>
                    </a:ext>
                  </a:extLst>
                </p:cNvPr>
                <p:cNvSpPr txBox="1"/>
                <p:nvPr/>
              </p:nvSpPr>
              <p:spPr>
                <a:xfrm>
                  <a:off x="1029322" y="5523324"/>
                  <a:ext cx="8529457" cy="7898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where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𝑛</m:t>
                          </m:r>
                        </m:sup>
                      </m:sSubSup>
                      <m:r>
                        <a:rPr lang="en-US" altLang="zh-CN" sz="2200">
                          <a:latin typeface="Cambria Math" panose="02040503050406030204" pitchFamily="18" charset="0"/>
                          <a:sym typeface="Calibri"/>
                        </a:rPr>
                        <m:t>=[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𝐻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n</m:t>
                          </m:r>
                          <m:r>
                            <a:rPr lang="en-US" altLang="zh-CN" sz="2200" b="0" i="0" smtClean="0">
                              <a:latin typeface="Cambria Math" panose="02040503050406030204" pitchFamily="18" charset="0"/>
                              <a:sym typeface="Calibri"/>
                            </a:rPr>
                            <m:t>+1</m:t>
                          </m:r>
                        </m:sup>
                      </m:sSubSup>
                      <m:r>
                        <a:rPr lang="en-US" altLang="zh-CN" sz="2200">
                          <a:latin typeface="Cambria Math" panose="02040503050406030204" pitchFamily="18" charset="0"/>
                          <a:sym typeface="Calibri"/>
                        </a:rPr>
                        <m:t>;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𝐻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sym typeface="Calibri"/>
                            </a:rPr>
                            <m:t>+</m:t>
                          </m:r>
                          <m:r>
                            <a:rPr lang="en-US" altLang="zh-CN" sz="2200">
                              <a:latin typeface="Cambria Math" panose="02040503050406030204" pitchFamily="18" charset="0"/>
                              <a:sym typeface="Calibri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>
                          <a:latin typeface="Cambria Math" panose="02040503050406030204" pitchFamily="18" charset="0"/>
                          <a:sym typeface="Calibri"/>
                        </a:rPr>
                        <m:t>;…;</m:t>
                      </m:r>
                      <m:sSubSup>
                        <m:sSubSup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sym typeface="Calibri"/>
                            </a:rPr>
                          </m:ctrlPr>
                        </m:sSubSupPr>
                        <m:e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smtClean="0">
                              <a:latin typeface="Cambria Math" panose="02040503050406030204" pitchFamily="18" charset="0"/>
                              <a:sym typeface="Calibri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>
                              <a:latin typeface="Cambria Math" panose="02040503050406030204" pitchFamily="18" charset="0"/>
                              <a:sym typeface="Calibri"/>
                            </a:rPr>
                            <m:t>𝐻</m:t>
                          </m:r>
                        </m:sup>
                      </m:sSubSup>
                      <m:r>
                        <a:rPr lang="en-US" altLang="zh-CN" sz="2200">
                          <a:latin typeface="Cambria Math" panose="02040503050406030204" pitchFamily="18" charset="0"/>
                          <a:sym typeface="Calibri"/>
                        </a:rPr>
                        <m:t>]</m:t>
                      </m:r>
                    </m:oMath>
                  </a14:m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is the last </a:t>
                  </a:r>
                  <a:r>
                    <a:rPr lang="en-US" altLang="zh-CN" sz="2200" b="0" i="1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points of the planned trajectory</a:t>
                  </a:r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lang="zh-CN" altLang="en-US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0" i="1" u="none" strike="noStrike" baseline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0" i="1" u="none" strike="noStrike" baseline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200" b="0" i="1" u="none" strike="noStrike" baseline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u="none" strike="noStrike" baseline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altLang="zh-CN" sz="2200" b="0" i="0" u="none" strike="noStrike" baseline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are tunable thresholds.</a:t>
                  </a:r>
                  <a:r>
                    <a:rPr lang="en-US" altLang="zh-CN" sz="2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endPara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285B619D-AA80-44BF-8C44-61A94261F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322" y="5523324"/>
                  <a:ext cx="8529457" cy="789896"/>
                </a:xfrm>
                <a:prstGeom prst="rect">
                  <a:avLst/>
                </a:prstGeom>
                <a:blipFill>
                  <a:blip r:embed="rId5"/>
                  <a:stretch>
                    <a:fillRect l="-870" t="-3101" b="-155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665DA93E-3C48-4FC2-AD4B-9E10306B749C}"/>
              </a:ext>
            </a:extLst>
          </p:cNvPr>
          <p:cNvCxnSpPr>
            <a:cxnSpLocks/>
          </p:cNvCxnSpPr>
          <p:nvPr/>
        </p:nvCxnSpPr>
        <p:spPr>
          <a:xfrm>
            <a:off x="5921735" y="2235200"/>
            <a:ext cx="0" cy="2921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367D13D-E264-4D11-9024-C8E40C7B4BAF}"/>
              </a:ext>
            </a:extLst>
          </p:cNvPr>
          <p:cNvCxnSpPr>
            <a:cxnSpLocks/>
          </p:cNvCxnSpPr>
          <p:nvPr/>
        </p:nvCxnSpPr>
        <p:spPr>
          <a:xfrm>
            <a:off x="5848075" y="2527300"/>
            <a:ext cx="0" cy="29718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57735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Algorithm and system architecture:</a:t>
            </a:r>
            <a:endParaRPr 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90791-EF79-4F6A-90EF-B09B2F6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0925"/>
            <a:ext cx="5581454" cy="35582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1DC63B-18C4-4285-AF19-BE0C34F9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20" y="1831886"/>
            <a:ext cx="6261780" cy="35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450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</a:t>
            </a:r>
            <a:r>
              <a:rPr lang="en-US" altLang="zh-CN" sz="2400" dirty="0"/>
              <a:t>ve</a:t>
            </a:r>
            <a:r>
              <a:rPr lang="en-US" sz="2400" dirty="0"/>
              <a:t>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F3E596-AD56-44F5-82EF-3C980F5432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33390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Simulation (without tracking control):</a:t>
            </a:r>
            <a:endParaRPr lang="en-US" sz="2400" dirty="0"/>
          </a:p>
        </p:txBody>
      </p:sp>
      <p:sp>
        <p:nvSpPr>
          <p:cNvPr id="9" name="Convex Feasible Set Algorithm for Efficient Long Term Planning">
            <a:extLst>
              <a:ext uri="{FF2B5EF4-FFF2-40B4-BE49-F238E27FC236}">
                <a16:creationId xmlns:a16="http://schemas.microsoft.com/office/drawing/2014/main" id="{BD6B33C3-F966-47A2-BE2A-21F8D3F30E69}"/>
              </a:ext>
            </a:extLst>
          </p:cNvPr>
          <p:cNvSpPr txBox="1">
            <a:spLocks/>
          </p:cNvSpPr>
          <p:nvPr/>
        </p:nvSpPr>
        <p:spPr>
          <a:xfrm>
            <a:off x="1077797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85000" lnSpcReduction="10000"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Unstructured env.</a:t>
            </a:r>
          </a:p>
          <a:p>
            <a:pPr hangingPunct="1"/>
            <a:r>
              <a:rPr lang="en-US" sz="2400" dirty="0"/>
              <a:t>     (point-to-point transition on a circle)</a:t>
            </a:r>
          </a:p>
        </p:txBody>
      </p:sp>
      <p:sp>
        <p:nvSpPr>
          <p:cNvPr id="10" name="Convex Feasible Set Algorithm for Efficient Long Term Planning">
            <a:extLst>
              <a:ext uri="{FF2B5EF4-FFF2-40B4-BE49-F238E27FC236}">
                <a16:creationId xmlns:a16="http://schemas.microsoft.com/office/drawing/2014/main" id="{C3C6EBB0-7A1A-43FD-B87D-D11F470DF909}"/>
              </a:ext>
            </a:extLst>
          </p:cNvPr>
          <p:cNvSpPr txBox="1">
            <a:spLocks/>
          </p:cNvSpPr>
          <p:nvPr/>
        </p:nvSpPr>
        <p:spPr>
          <a:xfrm>
            <a:off x="6751260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Intersection</a:t>
            </a:r>
            <a:endParaRPr lang="en-US" sz="24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520D66D-C2CF-4105-9704-31ABEE61D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8332"/>
            <a:ext cx="4768359" cy="35762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48C15B-6539-4156-9A25-7B7AEBF16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19" y="2258331"/>
            <a:ext cx="4768359" cy="357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5562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Simulation (with tracking control):</a:t>
            </a:r>
            <a:endParaRPr lang="en-US" sz="2400" dirty="0"/>
          </a:p>
        </p:txBody>
      </p:sp>
      <p:sp>
        <p:nvSpPr>
          <p:cNvPr id="9" name="Convex Feasible Set Algorithm for Efficient Long Term Planning">
            <a:extLst>
              <a:ext uri="{FF2B5EF4-FFF2-40B4-BE49-F238E27FC236}">
                <a16:creationId xmlns:a16="http://schemas.microsoft.com/office/drawing/2014/main" id="{BD6B33C3-F966-47A2-BE2A-21F8D3F30E69}"/>
              </a:ext>
            </a:extLst>
          </p:cNvPr>
          <p:cNvSpPr txBox="1">
            <a:spLocks/>
          </p:cNvSpPr>
          <p:nvPr/>
        </p:nvSpPr>
        <p:spPr>
          <a:xfrm>
            <a:off x="1077797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Platoon formation</a:t>
            </a:r>
            <a:endParaRPr lang="en-US" sz="2400" dirty="0"/>
          </a:p>
        </p:txBody>
      </p:sp>
      <p:sp>
        <p:nvSpPr>
          <p:cNvPr id="10" name="Convex Feasible Set Algorithm for Efficient Long Term Planning">
            <a:extLst>
              <a:ext uri="{FF2B5EF4-FFF2-40B4-BE49-F238E27FC236}">
                <a16:creationId xmlns:a16="http://schemas.microsoft.com/office/drawing/2014/main" id="{C3C6EBB0-7A1A-43FD-B87D-D11F470DF909}"/>
              </a:ext>
            </a:extLst>
          </p:cNvPr>
          <p:cNvSpPr txBox="1">
            <a:spLocks/>
          </p:cNvSpPr>
          <p:nvPr/>
        </p:nvSpPr>
        <p:spPr>
          <a:xfrm>
            <a:off x="6751260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Overtaking</a:t>
            </a:r>
            <a:endParaRPr lang="en-US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E1443E-46AF-43FC-8AA2-01235E11F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8332"/>
            <a:ext cx="4768359" cy="35762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FCF769-F4FF-4D54-AA5E-84973BFBB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20" y="2258332"/>
            <a:ext cx="4768359" cy="357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4134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Simulation (with tracking control):</a:t>
            </a:r>
            <a:endParaRPr lang="en-US" sz="2400" dirty="0"/>
          </a:p>
        </p:txBody>
      </p:sp>
      <p:sp>
        <p:nvSpPr>
          <p:cNvPr id="9" name="Convex Feasible Set Algorithm for Efficient Long Term Planning">
            <a:extLst>
              <a:ext uri="{FF2B5EF4-FFF2-40B4-BE49-F238E27FC236}">
                <a16:creationId xmlns:a16="http://schemas.microsoft.com/office/drawing/2014/main" id="{BD6B33C3-F966-47A2-BE2A-21F8D3F30E69}"/>
              </a:ext>
            </a:extLst>
          </p:cNvPr>
          <p:cNvSpPr txBox="1">
            <a:spLocks/>
          </p:cNvSpPr>
          <p:nvPr/>
        </p:nvSpPr>
        <p:spPr>
          <a:xfrm>
            <a:off x="1077797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sz="2400" dirty="0"/>
              <a:t>Merging</a:t>
            </a:r>
          </a:p>
        </p:txBody>
      </p:sp>
      <p:sp>
        <p:nvSpPr>
          <p:cNvPr id="10" name="Convex Feasible Set Algorithm for Efficient Long Term Planning">
            <a:extLst>
              <a:ext uri="{FF2B5EF4-FFF2-40B4-BE49-F238E27FC236}">
                <a16:creationId xmlns:a16="http://schemas.microsoft.com/office/drawing/2014/main" id="{C3C6EBB0-7A1A-43FD-B87D-D11F470DF909}"/>
              </a:ext>
            </a:extLst>
          </p:cNvPr>
          <p:cNvSpPr txBox="1">
            <a:spLocks/>
          </p:cNvSpPr>
          <p:nvPr/>
        </p:nvSpPr>
        <p:spPr>
          <a:xfrm>
            <a:off x="6751260" y="1686084"/>
            <a:ext cx="423892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Crossing</a:t>
            </a:r>
            <a:endParaRPr 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3E1CFF-B2B3-4CFC-B2B2-B4EA4B84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21" y="2262606"/>
            <a:ext cx="4768359" cy="3576269"/>
          </a:xfrm>
          <a:prstGeom prst="rect">
            <a:avLst/>
          </a:prstGeom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EF4E44-417D-4EAA-88DF-DB25A755D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2605"/>
            <a:ext cx="4768359" cy="35762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6065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Comparison on efficiency:</a:t>
            </a:r>
            <a:endParaRPr lang="en-US" sz="2400" dirty="0"/>
          </a:p>
        </p:txBody>
      </p:sp>
      <p:sp>
        <p:nvSpPr>
          <p:cNvPr id="12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5EC4A6ED-9B5D-47EE-8888-93360B8AAEAA}"/>
              </a:ext>
            </a:extLst>
          </p:cNvPr>
          <p:cNvSpPr txBox="1"/>
          <p:nvPr/>
        </p:nvSpPr>
        <p:spPr>
          <a:xfrm>
            <a:off x="2743701" y="6435492"/>
            <a:ext cx="85761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J. Huang and C. Liu, “</a:t>
            </a:r>
            <a:r>
              <a:rPr lang="en-US"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Multi-car convex feasible set algorithm in trajectory planning</a:t>
            </a:r>
            <a:r>
              <a:rPr lang="en-US" dirty="0"/>
              <a:t>,” in </a:t>
            </a:r>
            <a:r>
              <a:rPr lang="en-US" i="1" dirty="0"/>
              <a:t>Dynamic Systems and Control Conference.</a:t>
            </a:r>
          </a:p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i="1" dirty="0"/>
              <a:t>American Society of Mechanical Engineers, 2020</a:t>
            </a:r>
            <a:r>
              <a:rPr lang="en-US" dirty="0"/>
              <a:t>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F71AD07-6253-408F-9282-BA0FD55454F1}"/>
              </a:ext>
            </a:extLst>
          </p:cNvPr>
          <p:cNvGrpSpPr/>
          <p:nvPr/>
        </p:nvGrpSpPr>
        <p:grpSpPr>
          <a:xfrm>
            <a:off x="2315458" y="1686084"/>
            <a:ext cx="7561083" cy="4148210"/>
            <a:chOff x="2315458" y="1690665"/>
            <a:chExt cx="7561083" cy="41482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01C94FD-9143-496C-A32B-58DD4818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458" y="1690665"/>
              <a:ext cx="7561083" cy="414821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C810A81-5A33-4C5A-81A7-AE28C98F86AC}"/>
                </a:ext>
              </a:extLst>
            </p:cNvPr>
            <p:cNvSpPr/>
            <p:nvPr/>
          </p:nvSpPr>
          <p:spPr>
            <a:xfrm>
              <a:off x="3374796" y="3563332"/>
              <a:ext cx="725864" cy="2073897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8D9F70-C235-41B1-8EAA-6EC241F8133D}"/>
                </a:ext>
              </a:extLst>
            </p:cNvPr>
            <p:cNvSpPr/>
            <p:nvPr/>
          </p:nvSpPr>
          <p:spPr>
            <a:xfrm>
              <a:off x="5367385" y="3563332"/>
              <a:ext cx="1231377" cy="2073897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1133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Comparison on optimality:</a:t>
            </a:r>
            <a:endParaRPr lang="en-US" sz="2400" dirty="0"/>
          </a:p>
        </p:txBody>
      </p:sp>
      <p:sp>
        <p:nvSpPr>
          <p:cNvPr id="12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5EC4A6ED-9B5D-47EE-8888-93360B8AAEAA}"/>
              </a:ext>
            </a:extLst>
          </p:cNvPr>
          <p:cNvSpPr txBox="1"/>
          <p:nvPr/>
        </p:nvSpPr>
        <p:spPr>
          <a:xfrm>
            <a:off x="2743701" y="6435492"/>
            <a:ext cx="85761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J. Huang and C. Liu, “</a:t>
            </a:r>
            <a:r>
              <a:rPr lang="en-US"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Multi-car convex feasible set algorithm in trajectory planning</a:t>
            </a:r>
            <a:r>
              <a:rPr lang="en-US" dirty="0"/>
              <a:t>,” in </a:t>
            </a:r>
            <a:r>
              <a:rPr lang="en-US" i="1" dirty="0"/>
              <a:t>Dynamic Systems and Control Conference American Society of Mechanical Engineers, 2020</a:t>
            </a:r>
            <a:r>
              <a:rPr lang="en-US" dirty="0"/>
              <a:t>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3F1DB1-9587-4F77-85FD-F6DC048B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458" y="1805764"/>
            <a:ext cx="7561084" cy="376519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2DF73B5-4CF2-426C-892E-EBF90FD694AF}"/>
              </a:ext>
            </a:extLst>
          </p:cNvPr>
          <p:cNvSpPr/>
          <p:nvPr/>
        </p:nvSpPr>
        <p:spPr>
          <a:xfrm>
            <a:off x="3188236" y="3022625"/>
            <a:ext cx="3293921" cy="238765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5F5EB1-7D79-4FD1-9223-B9BA2BF3C452}"/>
              </a:ext>
            </a:extLst>
          </p:cNvPr>
          <p:cNvSpPr/>
          <p:nvPr/>
        </p:nvSpPr>
        <p:spPr>
          <a:xfrm>
            <a:off x="6682642" y="3022625"/>
            <a:ext cx="2920425" cy="2387659"/>
          </a:xfrm>
          <a:prstGeom prst="rect">
            <a:avLst/>
          </a:prstGeom>
          <a:noFill/>
          <a:ln w="28575" cap="flat">
            <a:solidFill>
              <a:srgbClr val="00B0F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10327E6-7779-4A95-B237-37B8CE0AC383}"/>
              </a:ext>
            </a:extLst>
          </p:cNvPr>
          <p:cNvCxnSpPr>
            <a:cxnSpLocks/>
            <a:endCxn id="17" idx="2"/>
          </p:cNvCxnSpPr>
          <p:nvPr/>
        </p:nvCxnSpPr>
        <p:spPr>
          <a:xfrm flipH="1">
            <a:off x="4835197" y="3022625"/>
            <a:ext cx="7376" cy="2387659"/>
          </a:xfrm>
          <a:prstGeom prst="line">
            <a:avLst/>
          </a:prstGeom>
          <a:noFill/>
          <a:ln w="12700" cap="flat">
            <a:solidFill>
              <a:srgbClr val="FF0000"/>
            </a:solidFill>
            <a:prstDash val="dash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04D3349-70BA-4895-B0DE-8099B86F3E8E}"/>
              </a:ext>
            </a:extLst>
          </p:cNvPr>
          <p:cNvSpPr txBox="1"/>
          <p:nvPr/>
        </p:nvSpPr>
        <p:spPr>
          <a:xfrm>
            <a:off x="162488" y="4126584"/>
            <a:ext cx="2297907" cy="923328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Distributed MPC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time-efficient but sacrifices optimality 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5566768A-234E-4246-B5E7-4533DC594D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11443" y="3688362"/>
            <a:ext cx="1884171" cy="438222"/>
          </a:xfrm>
          <a:prstGeom prst="bentConnector2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E92D38C-75DF-4D2D-9385-9A66C59ECDAB}"/>
              </a:ext>
            </a:extLst>
          </p:cNvPr>
          <p:cNvSpPr txBox="1"/>
          <p:nvPr/>
        </p:nvSpPr>
        <p:spPr>
          <a:xfrm>
            <a:off x="9731605" y="4126584"/>
            <a:ext cx="2297907" cy="923328"/>
          </a:xfrm>
          <a:prstGeom prst="rect">
            <a:avLst/>
          </a:prstGeom>
          <a:noFill/>
          <a:ln w="1905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Robustness to tracking error, which causes lost of </a:t>
            </a:r>
            <a:r>
              <a:rPr lang="en-US" altLang="zh-CN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optimality 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DF2A8B67-381E-4C23-8737-37022F3C1F67}"/>
              </a:ext>
            </a:extLst>
          </p:cNvPr>
          <p:cNvCxnSpPr>
            <a:cxnSpLocks/>
          </p:cNvCxnSpPr>
          <p:nvPr/>
        </p:nvCxnSpPr>
        <p:spPr>
          <a:xfrm>
            <a:off x="9599119" y="3688362"/>
            <a:ext cx="1281440" cy="438222"/>
          </a:xfrm>
          <a:prstGeom prst="bentConnector2">
            <a:avLst/>
          </a:prstGeom>
          <a:noFill/>
          <a:ln w="19050" cap="flat">
            <a:solidFill>
              <a:srgbClr val="00B0F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015445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CFS-DMPC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zh-CN" altLang="en-US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25C307F2-4840-46F5-934D-2207975DC065}"/>
              </a:ext>
            </a:extLst>
          </p:cNvPr>
          <p:cNvSpPr txBox="1">
            <a:spLocks/>
          </p:cNvSpPr>
          <p:nvPr/>
        </p:nvSpPr>
        <p:spPr>
          <a:xfrm>
            <a:off x="838200" y="1019125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altLang="zh-CN" sz="2400" dirty="0"/>
              <a:t>Comparison with RVO in unstructured env.:</a:t>
            </a:r>
            <a:endParaRPr lang="en-US" sz="2400" dirty="0"/>
          </a:p>
        </p:txBody>
      </p:sp>
      <p:sp>
        <p:nvSpPr>
          <p:cNvPr id="12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5EC4A6ED-9B5D-47EE-8888-93360B8AAEAA}"/>
              </a:ext>
            </a:extLst>
          </p:cNvPr>
          <p:cNvSpPr txBox="1"/>
          <p:nvPr/>
        </p:nvSpPr>
        <p:spPr>
          <a:xfrm>
            <a:off x="2743701" y="6435492"/>
            <a:ext cx="85761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J. Van den Berg, M. Lin, and D. </a:t>
            </a:r>
            <a:r>
              <a:rPr lang="en-US" dirty="0" err="1"/>
              <a:t>Manocha</a:t>
            </a:r>
            <a:r>
              <a:rPr lang="en-US" dirty="0"/>
              <a:t>, “</a:t>
            </a:r>
            <a:r>
              <a:rPr lang="en-US"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Reciprocal velocity obstacles for real-time multi-agent navigation</a:t>
            </a:r>
            <a:r>
              <a:rPr lang="en-US" dirty="0"/>
              <a:t>,” in </a:t>
            </a:r>
            <a:r>
              <a:rPr lang="en-US" i="1" dirty="0"/>
              <a:t>2008 IEEE International Conference on Robotics and Automation</a:t>
            </a:r>
            <a:r>
              <a:rPr lang="en-US" dirty="0"/>
              <a:t>. IEEE, 2008, pp. 1928–1935.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4D3349-70BA-4895-B0DE-8099B86F3E8E}"/>
              </a:ext>
            </a:extLst>
          </p:cNvPr>
          <p:cNvSpPr txBox="1"/>
          <p:nvPr/>
        </p:nvSpPr>
        <p:spPr>
          <a:xfrm>
            <a:off x="4696169" y="5296629"/>
            <a:ext cx="2799660" cy="646329"/>
          </a:xfrm>
          <a:prstGeom prst="rect">
            <a:avLst/>
          </a:prstGeom>
          <a:noFill/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+: more time optimal</a:t>
            </a:r>
          </a:p>
          <a:p>
            <a:pPr marR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-: longer computation time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E965B0C-60E7-4F82-AD5D-3DAF2184F6CF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095999" y="4718304"/>
            <a:ext cx="0" cy="578325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54B98F2A-7A2F-4CE8-BE19-DD2E2498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14" y="1758264"/>
            <a:ext cx="7355969" cy="304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6762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AD8E1A-85D9-4B64-9DAD-383F8EFBD1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4333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Conclusions and Future Work</a:t>
            </a:r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101623"/>
            <a:ext cx="10115746" cy="4776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>
              <a:spcAft>
                <a:spcPts val="1800"/>
              </a:spcAft>
            </a:pPr>
            <a:r>
              <a:rPr lang="en-US" sz="2400" dirty="0"/>
              <a:t>Conclusions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Implemented CFS in distributed model predictive control for multi-vehicle coordination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Proposed a deadlock resolution by changing a vehicle’s desired speed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Simulation results showed the efficiency and robustness</a:t>
            </a:r>
            <a:endParaRPr lang="en-US" altLang="zh-CN" sz="2400" dirty="0"/>
          </a:p>
          <a:p>
            <a:pPr hangingPunct="1">
              <a:spcAft>
                <a:spcPts val="1800"/>
              </a:spcAft>
            </a:pPr>
            <a:r>
              <a:rPr lang="en-US" altLang="zh-CN" sz="2400" dirty="0"/>
              <a:t>Future work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Conduct real-work experiment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Analyze theoretical stability and robustness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A92DA5-2C7A-4711-A466-A670203D82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49759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1970702"/>
            <a:ext cx="10515600" cy="1960276"/>
          </a:xfrm>
          <a:prstGeom prst="rect">
            <a:avLst/>
          </a:prstGeom>
        </p:spPr>
        <p:txBody>
          <a:bodyPr>
            <a:noAutofit/>
          </a:bodyPr>
          <a:lstStyle>
            <a:lvl1pPr defTabSz="649223">
              <a:defRPr sz="3124"/>
            </a:lvl1pPr>
          </a:lstStyle>
          <a:p>
            <a:pPr algn="ctr"/>
            <a:r>
              <a:rPr lang="en-US" sz="3600" dirty="0"/>
              <a:t>T</a:t>
            </a:r>
            <a:r>
              <a:rPr lang="en-US" altLang="zh-CN" sz="3600" dirty="0"/>
              <a:t>hank you!</a:t>
            </a:r>
            <a:br>
              <a:rPr lang="en-US" altLang="zh-CN" sz="3600" dirty="0"/>
            </a:br>
            <a:br>
              <a:rPr lang="en-US" sz="3600" dirty="0"/>
            </a:br>
            <a:r>
              <a:rPr lang="en-US" sz="3600" dirty="0"/>
              <a:t>Q&amp;A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BA06F3-BA96-4CFD-9AF8-0144F64F4C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423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AEF54F-6BB8-4EE3-9CE0-4264720BB8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4725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Motivation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5685148" cy="404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US" altLang="zh-CN" sz="2400" dirty="0"/>
              <a:t>rajectory planning for connected autonomous vehicles remains challenging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Optimization-based methods can generate smoother trajectories and take into account the interaction among vehicles, but suffer from high computational complexity and potential deadlocks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Need to propose an efficient, safe, and coordinated multi-vehicle trajectory planning method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79B35A-969F-4980-A8B3-5970FEBD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48" y="1541282"/>
            <a:ext cx="4855625" cy="323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A92DA5-2C7A-4711-A466-A670203D82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611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D33270-05A4-4C38-833F-78212AFF52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1994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Contributions</a:t>
            </a:r>
          </a:p>
        </p:txBody>
      </p:sp>
      <p:sp>
        <p:nvSpPr>
          <p:cNvPr id="5" name="Convex Feasible Set Algorithm for Efficient Long Term Planning">
            <a:extLst>
              <a:ext uri="{FF2B5EF4-FFF2-40B4-BE49-F238E27FC236}">
                <a16:creationId xmlns:a16="http://schemas.microsoft.com/office/drawing/2014/main" id="{6BC8817A-2160-401E-9899-5A3B03E87206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Extend convex feasible set (CFS) algorithm in a distributed fashion to solve multi-vehicle trajectory planning problem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Propose a deadlock resolution by changing vehicle’s desire speed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Simulate typical driving scenarios to validate our method</a:t>
            </a:r>
            <a:endParaRPr lang="en-US" sz="2400" dirty="0"/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A278C6F-4CC5-40D8-B71F-4C9DC628E86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6250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vex Feasible Set Algorithm for Efficient Long Term Planning"/>
          <p:cNvSpPr txBox="1">
            <a:spLocks noGrp="1"/>
          </p:cNvSpPr>
          <p:nvPr>
            <p:ph type="title"/>
          </p:nvPr>
        </p:nvSpPr>
        <p:spPr>
          <a:xfrm>
            <a:off x="838200" y="434664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3600" dirty="0"/>
              <a:t>Outline</a:t>
            </a:r>
            <a:endParaRPr sz="3600" dirty="0"/>
          </a:p>
        </p:txBody>
      </p:sp>
      <p:sp>
        <p:nvSpPr>
          <p:cNvPr id="8" name="Convex Feasible Set Algorithm for Efficient Long Term Planning">
            <a:extLst>
              <a:ext uri="{FF2B5EF4-FFF2-40B4-BE49-F238E27FC236}">
                <a16:creationId xmlns:a16="http://schemas.microsoft.com/office/drawing/2014/main" id="{3C1C8AB0-5AAC-43B1-B96C-648AAA275A53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515600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Motivation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Contributions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Introduction to Convex Feasible Set Algorithm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Convex Feasible Set Based </a:t>
            </a:r>
            <a:r>
              <a:rPr lang="en-US" sz="2400" dirty="0"/>
              <a:t>Distributed Model Predictive Control </a:t>
            </a:r>
          </a:p>
          <a:p>
            <a:pPr marL="457200" indent="-4572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336F6B-ACFD-4B92-A0CE-538ADB7D7A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767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Introduction to Convex Feasible Set Algorithm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zh-CN" altLang="en-US"/>
          </a:p>
        </p:txBody>
      </p:sp>
      <p:sp>
        <p:nvSpPr>
          <p:cNvPr id="12" name="Convex Feasible Set Algorithm for Efficient Long Term Planning">
            <a:extLst>
              <a:ext uri="{FF2B5EF4-FFF2-40B4-BE49-F238E27FC236}">
                <a16:creationId xmlns:a16="http://schemas.microsoft.com/office/drawing/2014/main" id="{B4938118-076A-416F-9007-609D6A2A6795}"/>
              </a:ext>
            </a:extLst>
          </p:cNvPr>
          <p:cNvSpPr txBox="1">
            <a:spLocks/>
          </p:cNvSpPr>
          <p:nvPr/>
        </p:nvSpPr>
        <p:spPr>
          <a:xfrm>
            <a:off x="838200" y="1275220"/>
            <a:ext cx="10030905" cy="3079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 optimization algorithm for real time motion planning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Handle motion planning problems with convex objective functions and non-convex inequality constraints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Idea: obtain convex feasible sets within the non-convex inequality constraints</a:t>
            </a:r>
          </a:p>
          <a:p>
            <a:pPr marL="457200" indent="-457200" hangingPunct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Solve the convex subproblems iteratively until solutions converge</a:t>
            </a:r>
          </a:p>
        </p:txBody>
      </p:sp>
      <p:sp>
        <p:nvSpPr>
          <p:cNvPr id="15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0C8E3DDD-EEF3-466F-8A81-9E4C377786F1}"/>
              </a:ext>
            </a:extLst>
          </p:cNvPr>
          <p:cNvSpPr txBox="1"/>
          <p:nvPr/>
        </p:nvSpPr>
        <p:spPr>
          <a:xfrm>
            <a:off x="2743701" y="6435492"/>
            <a:ext cx="8576186" cy="394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C. Liu, C. Lin, and M. </a:t>
            </a:r>
            <a:r>
              <a:rPr lang="en-US" dirty="0" err="1"/>
              <a:t>Tomizuka</a:t>
            </a:r>
            <a:r>
              <a:rPr lang="en-US" dirty="0"/>
              <a:t>, "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The convex feasible set algorithm for real time optimization in motion planning</a:t>
            </a:r>
            <a:r>
              <a:rPr lang="en-US" dirty="0"/>
              <a:t>", in </a:t>
            </a:r>
            <a:r>
              <a:rPr lang="en-US" i="1" dirty="0"/>
              <a:t>SIAM Journal on Control and Optimization</a:t>
            </a:r>
            <a:r>
              <a:rPr lang="en-US" dirty="0"/>
              <a:t>, vol. 56, no. 4, pp. 2712-2733, Jul. 2018</a:t>
            </a:r>
          </a:p>
        </p:txBody>
      </p:sp>
    </p:spTree>
    <p:extLst>
      <p:ext uri="{BB962C8B-B14F-4D97-AF65-F5344CB8AC3E}">
        <p14:creationId xmlns:p14="http://schemas.microsoft.com/office/powerpoint/2010/main" val="35323841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. Liu, C. Lin, and M. Tomizuka, &quot;The convex feasible set algorithm for real time optimization in motion planning&quot;, in SIAM Journal on Control and Optimization, vol. 56, no. 4, pp. 2712-2733, Jul. 2018"/>
          <p:cNvSpPr txBox="1"/>
          <p:nvPr/>
        </p:nvSpPr>
        <p:spPr>
          <a:xfrm>
            <a:off x="8385773" y="5907591"/>
            <a:ext cx="1828300" cy="25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1600" dirty="0"/>
              <a:t>C</a:t>
            </a:r>
            <a:r>
              <a:rPr lang="en-US" altLang="zh-CN" sz="1600" dirty="0"/>
              <a:t>ourtesy of </a:t>
            </a:r>
            <a:r>
              <a:rPr sz="1600" dirty="0"/>
              <a:t>C. Liu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CEDF76-3327-473E-B564-2E627D16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73" y="1101623"/>
            <a:ext cx="4762500" cy="4733925"/>
          </a:xfrm>
          <a:prstGeom prst="rect">
            <a:avLst/>
          </a:prstGeom>
        </p:spPr>
      </p:pic>
      <p:sp>
        <p:nvSpPr>
          <p:cNvPr id="6" name="Convex Feasible Set Algorithm for Efficient Long Term Planning">
            <a:extLst>
              <a:ext uri="{FF2B5EF4-FFF2-40B4-BE49-F238E27FC236}">
                <a16:creationId xmlns:a16="http://schemas.microsoft.com/office/drawing/2014/main" id="{5A1ED6AC-E63B-4E62-ABDC-93164E395279}"/>
              </a:ext>
            </a:extLst>
          </p:cNvPr>
          <p:cNvSpPr txBox="1">
            <a:spLocks/>
          </p:cNvSpPr>
          <p:nvPr/>
        </p:nvSpPr>
        <p:spPr>
          <a:xfrm>
            <a:off x="838200" y="434664"/>
            <a:ext cx="10515600" cy="6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64922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24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hangingPunct="1"/>
            <a:r>
              <a:rPr lang="en-US" sz="3600" dirty="0"/>
              <a:t>Introduction to Convex Feasible Set Algorithm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317F78-8AFE-4FAE-A6E1-ABB05D588D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534D8D-06D7-4A7C-970C-26FE1863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2603"/>
            <a:ext cx="6080473" cy="3231964"/>
          </a:xfrm>
          <a:prstGeom prst="rect">
            <a:avLst/>
          </a:prstGeom>
        </p:spPr>
      </p:pic>
      <p:sp>
        <p:nvSpPr>
          <p:cNvPr id="9" name="Convex Feasible Set Algorithm for Efficient Long Term Planning">
            <a:extLst>
              <a:ext uri="{FF2B5EF4-FFF2-40B4-BE49-F238E27FC236}">
                <a16:creationId xmlns:a16="http://schemas.microsoft.com/office/drawing/2014/main" id="{E0D11726-6BF2-4D9E-A4E0-78C766D224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43633"/>
            <a:ext cx="10515600" cy="666959"/>
          </a:xfrm>
          <a:prstGeom prst="rect">
            <a:avLst/>
          </a:prstGeom>
        </p:spPr>
        <p:txBody>
          <a:bodyPr>
            <a:normAutofit/>
          </a:bodyPr>
          <a:lstStyle>
            <a:lvl1pPr defTabSz="649223">
              <a:defRPr sz="3124"/>
            </a:lvl1pPr>
          </a:lstStyle>
          <a:p>
            <a:r>
              <a:rPr lang="en-US" sz="2400" dirty="0"/>
              <a:t>Pseudocode:</a:t>
            </a:r>
            <a:endParaRPr sz="2400" dirty="0"/>
          </a:p>
        </p:txBody>
      </p:sp>
      <p:sp>
        <p:nvSpPr>
          <p:cNvPr id="8" name="C. Liu, C. Lin, and M. Tomizuka, &quot;The convex feasible set algorithm for real time optimization in motion planning&quot;, in SIAM Journal on Control and Optimization, vol. 56, no. 4, pp. 2712-2733, Jul. 2018">
            <a:extLst>
              <a:ext uri="{FF2B5EF4-FFF2-40B4-BE49-F238E27FC236}">
                <a16:creationId xmlns:a16="http://schemas.microsoft.com/office/drawing/2014/main" id="{EC2FE392-7103-41BC-A911-924ED71C63D6}"/>
              </a:ext>
            </a:extLst>
          </p:cNvPr>
          <p:cNvSpPr txBox="1"/>
          <p:nvPr/>
        </p:nvSpPr>
        <p:spPr>
          <a:xfrm>
            <a:off x="2743701" y="6435492"/>
            <a:ext cx="8576186" cy="394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74320" indent="-274320" algn="just" defTabSz="266700">
              <a:lnSpc>
                <a:spcPts val="1200"/>
              </a:lnSpc>
              <a:tabLst>
                <a:tab pos="139700" algn="l"/>
                <a:tab pos="457200" algn="l"/>
              </a:tabLst>
              <a:defRPr sz="105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C. Liu, C. Lin, and M. </a:t>
            </a:r>
            <a:r>
              <a:rPr dirty="0" err="1"/>
              <a:t>Tomizuka</a:t>
            </a:r>
            <a:r>
              <a:rPr dirty="0"/>
              <a:t>, "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The convex feasible set algorithm for real time optimization in motion planning</a:t>
            </a:r>
            <a:r>
              <a:rPr dirty="0"/>
              <a:t>", in </a:t>
            </a:r>
            <a:r>
              <a:rPr i="1" dirty="0"/>
              <a:t>SIAM Journal on Control and Optimization</a:t>
            </a:r>
            <a:r>
              <a:rPr dirty="0"/>
              <a:t>, vol. 56, no. 4, pp. 2712-2733, Jul. 2018</a:t>
            </a:r>
          </a:p>
        </p:txBody>
      </p:sp>
    </p:spTree>
    <p:extLst>
      <p:ext uri="{BB962C8B-B14F-4D97-AF65-F5344CB8AC3E}">
        <p14:creationId xmlns:p14="http://schemas.microsoft.com/office/powerpoint/2010/main" val="33453702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</TotalTime>
  <Words>1252</Words>
  <Application>Microsoft Office PowerPoint</Application>
  <PresentationFormat>宽屏</PresentationFormat>
  <Paragraphs>199</Paragraphs>
  <Slides>28</Slides>
  <Notes>3</Notes>
  <HiddenSlides>1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Helvetica Neue</vt:lpstr>
      <vt:lpstr>Open Sans Regular</vt:lpstr>
      <vt:lpstr>Arial</vt:lpstr>
      <vt:lpstr>Book Antiqua</vt:lpstr>
      <vt:lpstr>Calibri</vt:lpstr>
      <vt:lpstr>Cambria Math</vt:lpstr>
      <vt:lpstr>Helvetica</vt:lpstr>
      <vt:lpstr>Times New Roman</vt:lpstr>
      <vt:lpstr>Custom Design</vt:lpstr>
      <vt:lpstr>Distributed Motion Coordination Using Convex  Feasible Set Based Model Predictive Control</vt:lpstr>
      <vt:lpstr>Outline</vt:lpstr>
      <vt:lpstr>Outline</vt:lpstr>
      <vt:lpstr>Motivation</vt:lpstr>
      <vt:lpstr>Outline</vt:lpstr>
      <vt:lpstr>Contributions</vt:lpstr>
      <vt:lpstr>Outline</vt:lpstr>
      <vt:lpstr>PowerPoint 演示文稿</vt:lpstr>
      <vt:lpstr>Pseudocode:</vt:lpstr>
      <vt:lpstr>CFS for Efficient Long Term Planning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Conclusions and Future Work</vt:lpstr>
      <vt:lpstr>Thank you!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Motion Coordination Using Convex  Feasible Set Based Model Predictive Control</dc:title>
  <dc:creator>hbh zhy</dc:creator>
  <cp:lastModifiedBy>zhy hbh</cp:lastModifiedBy>
  <cp:revision>104</cp:revision>
  <dcterms:modified xsi:type="dcterms:W3CDTF">2021-06-03T02:57:21Z</dcterms:modified>
</cp:coreProperties>
</file>